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1CF584-23A5-4172-B02B-9AEAA1E27E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E3E4BF0-A4C3-4272-8D49-00B2088D5E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EEF65D-BD84-42C1-BAB7-FBEECBF30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D14F-46DB-43B0-8CCA-F08CD712D195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86F3CF-11A3-4355-85EE-5ACF78C5A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8BF2BA-0616-47E1-BB08-B356BC917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B45E-2A33-4401-A9AC-2689DC7618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715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8C48B3-DAA2-49CA-83B7-6FAE6B0FB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76DFC61-E0B0-405C-8228-4E9F5B9744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A31B00-04D1-41D2-9459-D595AA1F2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D14F-46DB-43B0-8CCA-F08CD712D195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0F56C5D-77E3-4D69-9EFD-0E96AE564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127DA0-2F31-4F8F-86AD-4B2B07DE7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B45E-2A33-4401-A9AC-2689DC7618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015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BE4A6C0-1F0F-4D99-A51F-20D97D3F17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9886CB1-B5CC-4902-968D-ABBD2D83FB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97E119B-D08F-471F-BFB1-111228791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D14F-46DB-43B0-8CCA-F08CD712D195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105A5FE-420B-4398-99E3-99F3C84FB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8115852-64DC-4E38-93E1-E1A13FA1C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B45E-2A33-4401-A9AC-2689DC7618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10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D22239-8F6F-4825-9921-8873F8942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9A9DDE0-2DF8-46BC-938F-0862637DA6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F630DD-CBB9-4EEC-A2F0-3422FAF75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D14F-46DB-43B0-8CCA-F08CD712D195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1CDC26-1386-4D21-A0D2-F68C5E459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10717F-CBF5-446D-8023-ED7B689BC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B45E-2A33-4401-A9AC-2689DC7618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570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373FAC-904A-4A2B-8485-C087B681B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B460DE4-A835-42BB-8E4D-4EBDF19D57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21E9CC-0239-40DB-B526-255A4E152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D14F-46DB-43B0-8CCA-F08CD712D195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173F1C3-DC2B-4FA0-B9E0-5A3AD5DEC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677623-CC70-449B-BE06-EEA409367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B45E-2A33-4401-A9AC-2689DC7618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067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4C4583-E0B5-4B69-9B9C-17331A8D8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822DE31-F078-40D7-BE1E-5A51A3BC52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D1857BD-5535-4553-ADC5-4003DFCB83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94D81C9-1DEE-4478-AE92-2C6B3CDAC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D14F-46DB-43B0-8CCA-F08CD712D195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11C1982-6D4F-4C6E-AC9C-B078B6A7A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B694F52-4F90-4CF7-9E05-1629B4851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B45E-2A33-4401-A9AC-2689DC7618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831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ECDB5C-ADFB-4C3C-9AA7-E8A5220F3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0A2A401-CD4A-4AA0-8529-C2ADE8FB8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95456C6-FBB5-402E-B687-6FB7CBBE14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F8318D8-D2AD-4FB5-B6FE-3FA24575F8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4AC4D7C-069E-42B1-8664-3B6DA75EF1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17B832A-DC5A-4975-9AD7-3D352B868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D14F-46DB-43B0-8CCA-F08CD712D195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7F8A8A9-10B5-46FC-9B4A-C4A7BDAC1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CE372AB-4000-4BFF-9834-57E7AC2E4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B45E-2A33-4401-A9AC-2689DC7618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721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BF97D6-14D5-4D8F-B28D-C7CB9C69D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66FF1C1-BD5F-41DA-BAE9-7047763B9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D14F-46DB-43B0-8CCA-F08CD712D195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C85D2A7-5E47-4885-B64B-BB4A3F054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7B85465-1709-4B15-AABB-B6CC4FF2E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B45E-2A33-4401-A9AC-2689DC7618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521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D87C2AE-5978-4561-B007-74689FD4D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D14F-46DB-43B0-8CCA-F08CD712D195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8C55EF0-24A6-4B7B-BE2D-20B34CC9B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99FFE5A-8C23-44ED-A5E2-020B1F80D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B45E-2A33-4401-A9AC-2689DC7618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934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F6FB18-4EA6-4785-8497-11EDD3AD7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58B228B-DC88-482B-BC95-B32AE1F868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A37F7ED-A5B8-40AA-8398-4FF23C76AD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87433C3-BCAF-4C11-AED9-772E98D81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D14F-46DB-43B0-8CCA-F08CD712D195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1C33380-6865-40E2-B884-9A0A9C48E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FC17D5C-ADAD-448D-977B-565625E42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B45E-2A33-4401-A9AC-2689DC7618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156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4B8EBB-3A9A-45F8-A064-E017593C8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7F5E47D-02AA-48E1-B57E-6ECA0A49CB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B793E2E-8201-4712-9195-9443F1DB90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E944DFC-C932-4B87-A23A-BEB4F0345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D14F-46DB-43B0-8CCA-F08CD712D195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06F451D-3DEC-4151-8D38-30C0972A5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336E365-D186-4D7C-B58A-A0C553F12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B45E-2A33-4401-A9AC-2689DC7618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466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7818F32-6103-488F-BD7A-74DB83CA0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313ED4F-AE64-4B4A-AC9A-9448A72E8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3E33B5-968E-4507-A98B-781A8BC25F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7D14F-46DB-43B0-8CCA-F08CD712D195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30ACE26-B9CF-46E1-B112-BADB695EF9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74DD505-52D5-4FA0-AE0F-B9BC377F1E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3B45E-2A33-4401-A9AC-2689DC7618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61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wmf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1">
            <a:extLst>
              <a:ext uri="{FF2B5EF4-FFF2-40B4-BE49-F238E27FC236}">
                <a16:creationId xmlns:a16="http://schemas.microsoft.com/office/drawing/2014/main" id="{6708F0AC-0158-4388-AFFF-D9D06CF0B3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764" y="107722"/>
            <a:ext cx="77714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简答分析题</a:t>
            </a:r>
            <a:endParaRPr kumimoji="0" lang="en-US" altLang="zh-CN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用卡诺图法简函数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F(A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D)=                              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的最简与或式。</a:t>
            </a:r>
            <a:endParaRPr kumimoji="0" lang="en-US" altLang="zh-CN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4" name="对象 13">
            <a:extLst>
              <a:ext uri="{FF2B5EF4-FFF2-40B4-BE49-F238E27FC236}">
                <a16:creationId xmlns:a16="http://schemas.microsoft.com/office/drawing/2014/main" id="{073FC3EF-A58B-4BC9-9CB9-8F54C53EA3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971175"/>
              </p:ext>
            </p:extLst>
          </p:nvPr>
        </p:nvGraphicFramePr>
        <p:xfrm>
          <a:off x="3423138" y="369332"/>
          <a:ext cx="2590800" cy="227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Equation" r:id="rId3" imgW="2019300" imgH="215900" progId="Equation.DSMT4">
                  <p:embed/>
                </p:oleObj>
              </mc:Choice>
              <mc:Fallback>
                <p:oleObj name="Equation" r:id="rId3" imgW="2019300" imgH="2159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3138" y="369332"/>
                        <a:ext cx="2590800" cy="2274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3BC57283-1699-4E06-A188-05C7AC1F4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764" y="704476"/>
            <a:ext cx="862431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由两个JK触发器构成的电路如下所示，试根据A和CP画出Q1和Q2的波形。设触发器Q端起始状态均为0。</a:t>
            </a:r>
            <a:endParaRPr kumimoji="0" lang="zh-CN" altLang="zh-CN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8" name="图片 937">
            <a:extLst>
              <a:ext uri="{FF2B5EF4-FFF2-40B4-BE49-F238E27FC236}">
                <a16:creationId xmlns:a16="http://schemas.microsoft.com/office/drawing/2014/main" id="{93A728F6-6493-4E03-91F0-290D0FC46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2173" y="152604"/>
            <a:ext cx="2198063" cy="232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7">
            <a:extLst>
              <a:ext uri="{FF2B5EF4-FFF2-40B4-BE49-F238E27FC236}">
                <a16:creationId xmlns:a16="http://schemas.microsoft.com/office/drawing/2014/main" id="{D67F8EB6-2793-4B0B-A1CB-F68CDBEFB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277" y="1124721"/>
            <a:ext cx="9119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kumimoji="0" lang="zh-CN" altLang="zh-CN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已知如下电路中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7486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是异或门，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7400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是双输入与非门，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7410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是三输入与非门，分析所示电路，写出输出函数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F1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F2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的逻辑表达式，并说明该电路功能。</a:t>
            </a: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40" name="图片 34">
            <a:extLst>
              <a:ext uri="{FF2B5EF4-FFF2-40B4-BE49-F238E27FC236}">
                <a16:creationId xmlns:a16="http://schemas.microsoft.com/office/drawing/2014/main" id="{F515C5AB-6F64-4570-9D0A-F27D68B69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77" y="1631232"/>
            <a:ext cx="3868615" cy="1797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21">
            <a:extLst>
              <a:ext uri="{FF2B5EF4-FFF2-40B4-BE49-F238E27FC236}">
                <a16:creationId xmlns:a16="http://schemas.microsoft.com/office/drawing/2014/main" id="{DFEA27C3-3A41-4107-B397-D916A51FD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38" y="3496568"/>
            <a:ext cx="1121012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四、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现有两个两位数：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A=X1X2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B=Y1Y2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。设计判别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A≥B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的逻辑电路。</a:t>
            </a: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）列出真值表；  （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）写出逻辑表达式并化简，画出用与非门实现的逻辑图； （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）用双四选一的数据选择器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74LS153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及门电路实现。</a:t>
            </a: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44" name="图片 3">
            <a:extLst>
              <a:ext uri="{FF2B5EF4-FFF2-40B4-BE49-F238E27FC236}">
                <a16:creationId xmlns:a16="http://schemas.microsoft.com/office/drawing/2014/main" id="{C6F98079-7D5B-4316-AF22-23F704583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682" y="2712856"/>
            <a:ext cx="3036888" cy="9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22">
            <a:extLst>
              <a:ext uri="{FF2B5EF4-FFF2-40B4-BE49-F238E27FC236}">
                <a16:creationId xmlns:a16="http://schemas.microsoft.com/office/drawing/2014/main" id="{8DC330D3-D782-4B1B-99E8-FD6F089707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5400" y="463354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3FA6288A-E47A-4730-A720-BEE87BF41BC9}"/>
              </a:ext>
            </a:extLst>
          </p:cNvPr>
          <p:cNvSpPr txBox="1"/>
          <p:nvPr/>
        </p:nvSpPr>
        <p:spPr>
          <a:xfrm>
            <a:off x="7823749" y="4190517"/>
            <a:ext cx="357641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六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zh-CN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请分析如图所示的电路，要求：</a:t>
            </a:r>
            <a:endParaRPr lang="zh-CN" altLang="zh-CN" sz="1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/>
            <a:r>
              <a:rPr lang="zh-CN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）写出各触发器的驱动方程；</a:t>
            </a:r>
            <a:endParaRPr lang="zh-CN" altLang="zh-CN" sz="1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/>
            <a:r>
              <a:rPr lang="zh-CN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）写出各触发器的状态方程；</a:t>
            </a:r>
            <a:endParaRPr lang="zh-CN" altLang="zh-CN" sz="1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/>
            <a:r>
              <a:rPr lang="zh-CN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）画出状态转换图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要求画成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Q</a:t>
            </a:r>
            <a:r>
              <a:rPr lang="en-US" altLang="zh-CN" sz="1400" kern="1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Q</a:t>
            </a:r>
            <a:r>
              <a:rPr lang="en-US" altLang="zh-CN" sz="1400" kern="1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Q</a:t>
            </a:r>
            <a:r>
              <a:rPr lang="en-US" altLang="zh-CN" sz="1400" kern="1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→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lang="zh-CN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；</a:t>
            </a:r>
            <a:endParaRPr lang="zh-CN" altLang="zh-CN" sz="1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/>
            <a:r>
              <a:rPr lang="zh-CN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）描述电路功能。</a:t>
            </a:r>
            <a:endParaRPr lang="zh-CN" altLang="zh-CN" sz="1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/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3A737215-FE8F-4A96-AFF9-1FC263C3091E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850126" y="5335075"/>
            <a:ext cx="3551018" cy="1325879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id="{81701EBB-5E98-4745-9E81-2DCD2D43EFBC}"/>
              </a:ext>
            </a:extLst>
          </p:cNvPr>
          <p:cNvSpPr txBox="1"/>
          <p:nvPr/>
        </p:nvSpPr>
        <p:spPr>
          <a:xfrm>
            <a:off x="317255" y="4190517"/>
            <a:ext cx="460643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tabLst>
                <a:tab pos="2514600" algn="l"/>
              </a:tabLst>
            </a:pPr>
            <a:r>
              <a:rPr lang="zh-CN" altLang="en-US" sz="1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五</a:t>
            </a:r>
            <a:r>
              <a:rPr lang="zh-CN" altLang="en-US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zh-CN" altLang="zh-CN" sz="1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给定真值表是输入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8421BCD</a:t>
            </a:r>
            <a:r>
              <a:rPr lang="zh-CN" altLang="zh-CN" sz="1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码转换为另外一种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BCD</a:t>
            </a:r>
            <a:r>
              <a:rPr lang="zh-CN" altLang="zh-CN" sz="1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码，它们之间有运算关系。试利用如图所示的一片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74283</a:t>
            </a:r>
            <a:r>
              <a:rPr lang="zh-CN" altLang="zh-CN" sz="1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zh-CN" sz="1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位二进制超前进位加法器）和适当门电路实现这种转换，写出逻辑函数表达式，并利用</a:t>
            </a:r>
            <a:r>
              <a:rPr lang="zh-CN" altLang="en-US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卡诺</a:t>
            </a:r>
            <a:r>
              <a:rPr lang="zh-CN" altLang="zh-CN" sz="1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图进行化简，并画出逻辑连线图。</a:t>
            </a:r>
            <a:endParaRPr lang="zh-CN" altLang="zh-CN" sz="1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3" name="图片 22" descr="说明: 02344-7">
            <a:extLst>
              <a:ext uri="{FF2B5EF4-FFF2-40B4-BE49-F238E27FC236}">
                <a16:creationId xmlns:a16="http://schemas.microsoft.com/office/drawing/2014/main" id="{DD765EF8-000D-4987-90C7-BB9016FDFEAF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386" y="5397299"/>
            <a:ext cx="2477160" cy="116955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12BFFB72-E47A-4F25-B41A-035432DF59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159791"/>
              </p:ext>
            </p:extLst>
          </p:nvPr>
        </p:nvGraphicFramePr>
        <p:xfrm>
          <a:off x="4962255" y="4088774"/>
          <a:ext cx="1807381" cy="270205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84505">
                  <a:extLst>
                    <a:ext uri="{9D8B030D-6E8A-4147-A177-3AD203B41FA5}">
                      <a16:colId xmlns:a16="http://schemas.microsoft.com/office/drawing/2014/main" val="2074753236"/>
                    </a:ext>
                  </a:extLst>
                </a:gridCol>
                <a:gridCol w="819099">
                  <a:extLst>
                    <a:ext uri="{9D8B030D-6E8A-4147-A177-3AD203B41FA5}">
                      <a16:colId xmlns:a16="http://schemas.microsoft.com/office/drawing/2014/main" val="48491734"/>
                    </a:ext>
                  </a:extLst>
                </a:gridCol>
                <a:gridCol w="803777">
                  <a:extLst>
                    <a:ext uri="{9D8B030D-6E8A-4147-A177-3AD203B41FA5}">
                      <a16:colId xmlns:a16="http://schemas.microsoft.com/office/drawing/2014/main" val="1020699708"/>
                    </a:ext>
                  </a:extLst>
                </a:gridCol>
              </a:tblGrid>
              <a:tr h="22360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750" kern="100" dirty="0">
                          <a:effectLst/>
                        </a:rPr>
                        <a:t> 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CN" sz="1050" kern="100" dirty="0">
                          <a:effectLst/>
                        </a:rPr>
                        <a:t>输入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CN" sz="1050" kern="100">
                          <a:effectLst/>
                        </a:rPr>
                        <a:t>输出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70227353"/>
                  </a:ext>
                </a:extLst>
              </a:tr>
              <a:tr h="22360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№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X</a:t>
                      </a:r>
                      <a:r>
                        <a:rPr lang="en-US" sz="1050" kern="100" baseline="-25000">
                          <a:effectLst/>
                        </a:rPr>
                        <a:t>3</a:t>
                      </a:r>
                      <a:r>
                        <a:rPr lang="en-US" sz="1050" kern="100">
                          <a:effectLst/>
                        </a:rPr>
                        <a:t> X</a:t>
                      </a:r>
                      <a:r>
                        <a:rPr lang="en-US" sz="1050" kern="100" baseline="-25000">
                          <a:effectLst/>
                        </a:rPr>
                        <a:t>2</a:t>
                      </a:r>
                      <a:r>
                        <a:rPr lang="en-US" sz="1050" kern="100">
                          <a:effectLst/>
                        </a:rPr>
                        <a:t> X</a:t>
                      </a:r>
                      <a:r>
                        <a:rPr lang="en-US" sz="1050" kern="100" baseline="-25000">
                          <a:effectLst/>
                        </a:rPr>
                        <a:t>1</a:t>
                      </a:r>
                      <a:r>
                        <a:rPr lang="en-US" sz="1050" kern="100">
                          <a:effectLst/>
                        </a:rPr>
                        <a:t> X</a:t>
                      </a:r>
                      <a:r>
                        <a:rPr lang="en-US" sz="1050" kern="100" baseline="-250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Y</a:t>
                      </a:r>
                      <a:r>
                        <a:rPr lang="en-US" sz="1050" kern="100" baseline="-25000">
                          <a:effectLst/>
                        </a:rPr>
                        <a:t>3</a:t>
                      </a:r>
                      <a:r>
                        <a:rPr lang="en-US" sz="1050" kern="100">
                          <a:effectLst/>
                        </a:rPr>
                        <a:t> Y</a:t>
                      </a:r>
                      <a:r>
                        <a:rPr lang="en-US" sz="1050" kern="100" baseline="-25000">
                          <a:effectLst/>
                        </a:rPr>
                        <a:t>2</a:t>
                      </a:r>
                      <a:r>
                        <a:rPr lang="en-US" sz="1050" kern="100">
                          <a:effectLst/>
                        </a:rPr>
                        <a:t> Y</a:t>
                      </a:r>
                      <a:r>
                        <a:rPr lang="en-US" sz="1050" kern="100" baseline="-25000">
                          <a:effectLst/>
                        </a:rPr>
                        <a:t>1</a:t>
                      </a:r>
                      <a:r>
                        <a:rPr lang="en-US" sz="1050" kern="100">
                          <a:effectLst/>
                        </a:rPr>
                        <a:t> Y</a:t>
                      </a:r>
                      <a:r>
                        <a:rPr lang="en-US" sz="1050" kern="100" baseline="-250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663793"/>
                  </a:ext>
                </a:extLst>
              </a:tr>
              <a:tr h="22360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 dirty="0">
                          <a:effectLst/>
                        </a:rPr>
                        <a:t>0  0  0  0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0  0  0  0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1677503"/>
                  </a:ext>
                </a:extLst>
              </a:tr>
              <a:tr h="22360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0  0  0  1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0  0  0  1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56901355"/>
                  </a:ext>
                </a:extLst>
              </a:tr>
              <a:tr h="22360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0  0  1  0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0  0  1  0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63424549"/>
                  </a:ext>
                </a:extLst>
              </a:tr>
              <a:tr h="22360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3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 dirty="0">
                          <a:effectLst/>
                        </a:rPr>
                        <a:t>0  0  1  1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0  0  1  1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41617207"/>
                  </a:ext>
                </a:extLst>
              </a:tr>
              <a:tr h="22360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4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0  1  0  0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0  1  0  0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55364241"/>
                  </a:ext>
                </a:extLst>
              </a:tr>
              <a:tr h="22360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5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0  1  0  1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1  0  0  0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74642635"/>
                  </a:ext>
                </a:extLst>
              </a:tr>
              <a:tr h="22360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6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0  1  1  0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1  0  0  1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84273027"/>
                  </a:ext>
                </a:extLst>
              </a:tr>
              <a:tr h="22360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7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0  1  1  1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1  0  1  0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25041449"/>
                  </a:ext>
                </a:extLst>
              </a:tr>
              <a:tr h="22360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8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1  0  0  0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1  0  1  1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51149823"/>
                  </a:ext>
                </a:extLst>
              </a:tr>
              <a:tr h="22360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9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>
                          <a:effectLst/>
                        </a:rPr>
                        <a:t>1  0  0  1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sz="1050" kern="100" dirty="0">
                          <a:effectLst/>
                        </a:rPr>
                        <a:t>1  1  0  0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268541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3205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399</Words>
  <Application>Microsoft Office PowerPoint</Application>
  <PresentationFormat>宽屏</PresentationFormat>
  <Paragraphs>48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宋体</vt:lpstr>
      <vt:lpstr>Arial</vt:lpstr>
      <vt:lpstr>Times New Roman</vt:lpstr>
      <vt:lpstr>Office 主题​​</vt:lpstr>
      <vt:lpstr>MathType 6.0 Equation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LUO JUANJUAN</dc:creator>
  <cp:lastModifiedBy>LUO JUANJUAN</cp:lastModifiedBy>
  <cp:revision>7</cp:revision>
  <dcterms:created xsi:type="dcterms:W3CDTF">2020-10-26T11:16:23Z</dcterms:created>
  <dcterms:modified xsi:type="dcterms:W3CDTF">2020-10-26T12:42:10Z</dcterms:modified>
</cp:coreProperties>
</file>