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9" r:id="rId3"/>
    <p:sldId id="262" r:id="rId4"/>
    <p:sldId id="274" r:id="rId5"/>
    <p:sldId id="279" r:id="rId6"/>
    <p:sldId id="276" r:id="rId7"/>
    <p:sldId id="285" r:id="rId8"/>
    <p:sldId id="288" r:id="rId9"/>
    <p:sldId id="290" r:id="rId10"/>
    <p:sldId id="294" r:id="rId11"/>
    <p:sldId id="299" r:id="rId12"/>
    <p:sldId id="346" r:id="rId13"/>
    <p:sldId id="385" r:id="rId14"/>
    <p:sldId id="296" r:id="rId15"/>
    <p:sldId id="386" r:id="rId16"/>
    <p:sldId id="295" r:id="rId17"/>
    <p:sldId id="332" r:id="rId18"/>
    <p:sldId id="333" r:id="rId19"/>
    <p:sldId id="277" r:id="rId20"/>
    <p:sldId id="284" r:id="rId21"/>
    <p:sldId id="359" r:id="rId22"/>
    <p:sldId id="302" r:id="rId23"/>
    <p:sldId id="304" r:id="rId25"/>
    <p:sldId id="320" r:id="rId26"/>
    <p:sldId id="422" r:id="rId27"/>
    <p:sldId id="327" r:id="rId28"/>
    <p:sldId id="328" r:id="rId29"/>
    <p:sldId id="305" r:id="rId30"/>
    <p:sldId id="307" r:id="rId31"/>
    <p:sldId id="266" r:id="rId32"/>
    <p:sldId id="297" r:id="rId33"/>
    <p:sldId id="387" r:id="rId34"/>
    <p:sldId id="423" r:id="rId35"/>
    <p:sldId id="362" r:id="rId36"/>
    <p:sldId id="371" r:id="rId37"/>
    <p:sldId id="376" r:id="rId38"/>
    <p:sldId id="392" r:id="rId39"/>
    <p:sldId id="399" r:id="rId40"/>
    <p:sldId id="275" r:id="rId41"/>
    <p:sldId id="400" r:id="rId42"/>
    <p:sldId id="283" r:id="rId43"/>
    <p:sldId id="401" r:id="rId44"/>
    <p:sldId id="287" r:id="rId45"/>
    <p:sldId id="402" r:id="rId46"/>
    <p:sldId id="424" r:id="rId47"/>
    <p:sldId id="403" r:id="rId48"/>
    <p:sldId id="416" r:id="rId49"/>
    <p:sldId id="417" r:id="rId50"/>
    <p:sldId id="418" r:id="rId51"/>
    <p:sldId id="419" r:id="rId52"/>
    <p:sldId id="420" r:id="rId53"/>
    <p:sldId id="421" r:id="rId54"/>
  </p:sldIdLst>
  <p:sldSz cx="12192000" cy="6858000"/>
  <p:notesSz cx="6858000" cy="9144000"/>
  <p:custDataLst>
    <p:tags r:id="rId5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48" y="2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8" Type="http://schemas.openxmlformats.org/officeDocument/2006/relationships/tags" Target="tags/tag1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37CED-6736-4C81-92A7-32622F5564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01B4B-50A3-4D3F-831D-D25AE305290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fld id="{454E222F-4085-4D42-859E-DBCBCF13B82D}" type="slidenum">
              <a:rPr lang="zh-CN" altLang="en-US" sz="1200" smtClean="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4585" y="617538"/>
            <a:ext cx="10390716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2C140-9584-40A2-AFDC-2C0B7BFCB162}" type="slidenum">
              <a:rPr lang="en-US" altLang="zh-CN"/>
            </a:fld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D7204-4F5C-4C5F-8CDA-30BF752DA051}" type="datetime1">
              <a:rPr lang="zh-CN" altLang="en-US"/>
            </a:fld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School of Computer Science, BUPT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E1D74-F9ED-45FF-8E4A-3194AE7D45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74394-43DB-4B52-92F5-58D130243C4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wmf"/><Relationship Id="rId1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5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w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wmf"/><Relationship Id="rId1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wmf"/><Relationship Id="rId3" Type="http://schemas.openxmlformats.org/officeDocument/2006/relationships/oleObject" Target="../embeddings/oleObject4.bin"/><Relationship Id="rId2" Type="http://schemas.openxmlformats.org/officeDocument/2006/relationships/image" Target="../media/image3.wmf"/><Relationship Id="rId1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日期占位符 4"/>
          <p:cNvSpPr>
            <a:spLocks noGrp="1" noChangeArrowheads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EDD873F-F5B4-4D22-80BE-9E8A65EEDD6A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47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/>
              <a:t>8 Advanced Counting Techniques</a:t>
            </a:r>
            <a:endParaRPr lang="en-US" altLang="zh-CN" sz="400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524125" y="2000250"/>
            <a:ext cx="77724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zh-CN" dirty="0"/>
              <a:t>8.1 Recurrence Relations </a:t>
            </a:r>
            <a:endParaRPr lang="en-US" altLang="zh-CN" dirty="0"/>
          </a:p>
          <a:p>
            <a:pPr eaLnBrk="1" hangingPunct="1">
              <a:lnSpc>
                <a:spcPct val="90000"/>
              </a:lnSpc>
            </a:pPr>
            <a:r>
              <a:rPr lang="en-US" altLang="zh-CN" dirty="0"/>
              <a:t>8.2 Solving Recurrence Relations</a:t>
            </a:r>
            <a:endParaRPr lang="en-US" altLang="zh-CN" dirty="0"/>
          </a:p>
          <a:p>
            <a:pPr lvl="1" eaLnBrk="1" hangingPunct="1">
              <a:lnSpc>
                <a:spcPct val="90000"/>
              </a:lnSpc>
            </a:pPr>
            <a:r>
              <a:rPr lang="en-US" altLang="zh-CN" dirty="0"/>
              <a:t>Linear homogeneous recurrence relations with constant coefficients  of degree k                                                   </a:t>
            </a:r>
            <a:r>
              <a:rPr lang="zh-CN" altLang="en-US" dirty="0"/>
              <a:t>（</a:t>
            </a:r>
            <a:r>
              <a:rPr lang="en-US" altLang="zh-CN" dirty="0"/>
              <a:t>k</a:t>
            </a:r>
            <a:r>
              <a:rPr lang="zh-CN" altLang="en-US" dirty="0"/>
              <a:t>阶齐次常系数线性递推关系）</a:t>
            </a:r>
            <a:endParaRPr lang="zh-CN" altLang="en-US" dirty="0"/>
          </a:p>
          <a:p>
            <a:pPr eaLnBrk="1" hangingPunct="1">
              <a:lnSpc>
                <a:spcPct val="90000"/>
              </a:lnSpc>
            </a:pPr>
            <a:r>
              <a:rPr lang="en-US" altLang="zh-CN" dirty="0"/>
              <a:t>8.3 Divide-and-Conquer Algorithms and Recurrence Relations</a:t>
            </a:r>
            <a:endParaRPr lang="en-US" altLang="zh-CN" dirty="0"/>
          </a:p>
          <a:p>
            <a:pPr eaLnBrk="1" hangingPunct="1">
              <a:lnSpc>
                <a:spcPct val="90000"/>
              </a:lnSpc>
            </a:pPr>
            <a:r>
              <a:rPr lang="en-US" altLang="zh-CN" dirty="0"/>
              <a:t>8.4 Generating Functions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rtlCol="0" anchor="b">
            <a:normAutofit/>
          </a:bodyPr>
          <a:lstStyle/>
          <a:p>
            <a:pPr eaLnBrk="1" hangingPunct="1"/>
            <a:r>
              <a:rPr lang="en-US" altLang="zh-CN" dirty="0"/>
              <a:t>The Master Theorem</a:t>
            </a:r>
            <a:endParaRPr lang="en-US" altLang="zh-CN" dirty="0"/>
          </a:p>
        </p:txBody>
      </p:sp>
      <p:graphicFrame>
        <p:nvGraphicFramePr>
          <p:cNvPr id="1331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3621088" y="4303714"/>
          <a:ext cx="4570412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" r:id="rId1" imgW="1917700" imgH="736600" progId="Equation.3">
                  <p:embed/>
                </p:oleObj>
              </mc:Choice>
              <mc:Fallback>
                <p:oleObj name="" r:id="rId1" imgW="1917700" imgH="736600" progId="Equation.3">
                  <p:embed/>
                  <p:pic>
                    <p:nvPicPr>
                      <p:cNvPr id="0" name="Object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621088" y="4303714"/>
                        <a:ext cx="4570412" cy="17557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日期占位符 4"/>
          <p:cNvSpPr>
            <a:spLocks noGrp="1"/>
          </p:cNvSpPr>
          <p:nvPr>
            <p:ph type="dt" sz="half" idx="11"/>
          </p:nvPr>
        </p:nvSpPr>
        <p:spPr/>
        <p:txBody>
          <a:bodyPr vert="horz" wrap="square" lIns="91440" tIns="45720" rIns="91440" bIns="45720" rtlCol="0" anchor="b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>
              <a:buSzTx/>
            </a:pPr>
            <a:fld id="{BB962C8B-B14F-4D97-AF65-F5344CB8AC3E}" type="datetime1">
              <a:rPr lang="zh-CN" altLang="en-US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3316" name="页脚占位符 5"/>
          <p:cNvSpPr>
            <a:spLocks noGrp="1"/>
          </p:cNvSpPr>
          <p:nvPr>
            <p:ph type="ftr" sz="quarter" idx="12"/>
          </p:nvPr>
        </p:nvSpPr>
        <p:spPr/>
        <p:txBody>
          <a:bodyPr vert="horz" wrap="square" lIns="91440" tIns="45720" rIns="91440" bIns="45720" rtlCol="0" anchor="b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>
              <a:lnSpc>
                <a:spcPct val="110000"/>
              </a:lnSpc>
              <a:buSzTx/>
            </a:pPr>
            <a:r>
              <a:rPr lang="en-US" altLang="zh-CN" sz="1200" b="1" i="1" dirty="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en-US" altLang="zh-CN" sz="12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3317" name="Rectangle 3"/>
          <p:cNvSpPr>
            <a:spLocks noGrp="1"/>
          </p:cNvSpPr>
          <p:nvPr>
            <p:ph type="body" idx="4294967295"/>
          </p:nvPr>
        </p:nvSpPr>
        <p:spPr>
          <a:xfrm>
            <a:off x="2895600" y="2017713"/>
            <a:ext cx="7772400" cy="4114800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pPr eaLnBrk="1" hangingPunct="1">
              <a:buNone/>
            </a:pPr>
            <a:r>
              <a:rPr lang="en-US" altLang="zh-CN" dirty="0"/>
              <a:t>Consider a function 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n</a:t>
            </a:r>
            <a:r>
              <a:rPr lang="en-US" altLang="zh-CN" dirty="0"/>
              <a:t>) that, for all </a:t>
            </a:r>
            <a:r>
              <a:rPr lang="en-US" altLang="zh-CN" i="1" dirty="0"/>
              <a:t>n</a:t>
            </a:r>
            <a:r>
              <a:rPr lang="en-US" altLang="zh-CN" dirty="0"/>
              <a:t>=</a:t>
            </a:r>
            <a:r>
              <a:rPr lang="en-US" altLang="zh-CN" i="1" dirty="0"/>
              <a:t>b</a:t>
            </a:r>
            <a:r>
              <a:rPr lang="en-US" altLang="zh-CN" i="1" baseline="30000" dirty="0"/>
              <a:t>k</a:t>
            </a:r>
            <a:r>
              <a:rPr lang="en-US" altLang="zh-CN" dirty="0"/>
              <a:t> for all </a:t>
            </a:r>
            <a:r>
              <a:rPr lang="en-US" altLang="zh-CN" i="1" dirty="0"/>
              <a:t>k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b="1" dirty="0">
                <a:sym typeface="Symbol" panose="05050102010706020507" pitchFamily="18" charset="2"/>
              </a:rPr>
              <a:t>Z</a:t>
            </a:r>
            <a:r>
              <a:rPr lang="en-US" altLang="zh-CN" baseline="30000" dirty="0">
                <a:sym typeface="Symbol" panose="05050102010706020507" pitchFamily="18" charset="2"/>
              </a:rPr>
              <a:t>+</a:t>
            </a:r>
            <a:r>
              <a:rPr lang="en-US" altLang="zh-CN" dirty="0">
                <a:sym typeface="Symbol" panose="05050102010706020507" pitchFamily="18" charset="2"/>
              </a:rPr>
              <a:t>,</a:t>
            </a:r>
            <a:r>
              <a:rPr lang="en-US" altLang="zh-CN" baseline="-25000" dirty="0">
                <a:sym typeface="Symbol" panose="05050102010706020507" pitchFamily="18" charset="2"/>
              </a:rPr>
              <a:t>,</a:t>
            </a:r>
            <a:r>
              <a:rPr lang="en-US" altLang="zh-CN" dirty="0"/>
              <a:t>satisfies the recurrence relation:</a:t>
            </a:r>
            <a:endParaRPr lang="en-US" altLang="zh-CN" dirty="0"/>
          </a:p>
          <a:p>
            <a:pPr eaLnBrk="1" hangingPunct="1">
              <a:buNone/>
            </a:pPr>
            <a:r>
              <a:rPr lang="en-US" altLang="zh-CN" dirty="0"/>
              <a:t>		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n</a:t>
            </a:r>
            <a:r>
              <a:rPr lang="en-US" altLang="zh-CN" dirty="0"/>
              <a:t>) = </a:t>
            </a:r>
            <a:r>
              <a:rPr lang="en-US" altLang="zh-CN" i="1" dirty="0"/>
              <a:t>af</a:t>
            </a:r>
            <a:r>
              <a:rPr lang="en-US" altLang="zh-CN" dirty="0"/>
              <a:t>(</a:t>
            </a:r>
            <a:r>
              <a:rPr lang="en-US" altLang="zh-CN" i="1" dirty="0"/>
              <a:t>n</a:t>
            </a:r>
            <a:r>
              <a:rPr lang="en-US" altLang="zh-CN" dirty="0"/>
              <a:t>/</a:t>
            </a:r>
            <a:r>
              <a:rPr lang="en-US" altLang="zh-CN" i="1" dirty="0"/>
              <a:t>b</a:t>
            </a:r>
            <a:r>
              <a:rPr lang="en-US" altLang="zh-CN" dirty="0"/>
              <a:t>) + </a:t>
            </a:r>
            <a:r>
              <a:rPr lang="en-US" altLang="zh-CN" i="1" dirty="0"/>
              <a:t>cn</a:t>
            </a:r>
            <a:r>
              <a:rPr lang="en-US" altLang="zh-CN" i="1" baseline="30000" dirty="0"/>
              <a:t>d</a:t>
            </a:r>
            <a:endParaRPr lang="en-US" altLang="zh-CN" dirty="0"/>
          </a:p>
          <a:p>
            <a:pPr eaLnBrk="1" hangingPunct="1">
              <a:buNone/>
            </a:pPr>
            <a:r>
              <a:rPr lang="en-US" altLang="zh-CN" dirty="0"/>
              <a:t>with </a:t>
            </a:r>
            <a:r>
              <a:rPr lang="en-US" altLang="zh-CN" i="1" dirty="0"/>
              <a:t>a</a:t>
            </a:r>
            <a:r>
              <a:rPr lang="en-US" altLang="zh-CN" dirty="0"/>
              <a:t>≥1, integer </a:t>
            </a:r>
            <a:r>
              <a:rPr lang="en-US" altLang="zh-CN" i="1" dirty="0"/>
              <a:t>b</a:t>
            </a:r>
            <a:r>
              <a:rPr lang="en-US" altLang="zh-CN" dirty="0"/>
              <a:t>&gt;1</a:t>
            </a:r>
            <a:r>
              <a:rPr lang="en-US" altLang="zh-CN" dirty="0">
                <a:sym typeface="Symbol" panose="05050102010706020507" pitchFamily="18" charset="2"/>
              </a:rPr>
              <a:t>, real </a:t>
            </a:r>
            <a:r>
              <a:rPr lang="en-US" altLang="zh-CN" i="1" dirty="0">
                <a:sym typeface="Symbol" panose="05050102010706020507" pitchFamily="18" charset="2"/>
              </a:rPr>
              <a:t>c</a:t>
            </a:r>
            <a:r>
              <a:rPr lang="en-US" altLang="zh-CN" dirty="0">
                <a:sym typeface="Symbol" panose="05050102010706020507" pitchFamily="18" charset="2"/>
              </a:rPr>
              <a:t>&gt;0, </a:t>
            </a:r>
            <a:r>
              <a:rPr lang="en-US" altLang="zh-CN" i="1" dirty="0">
                <a:sym typeface="Symbol" panose="05050102010706020507" pitchFamily="18" charset="2"/>
              </a:rPr>
              <a:t>d</a:t>
            </a:r>
            <a:r>
              <a:rPr lang="en-US" altLang="zh-CN" dirty="0">
                <a:sym typeface="Symbol" panose="05050102010706020507" pitchFamily="18" charset="2"/>
              </a:rPr>
              <a:t>≥0.  Then:</a:t>
            </a:r>
            <a:endParaRPr lang="en-US" altLang="zh-CN" dirty="0">
              <a:sym typeface="Symbol" panose="05050102010706020507" pitchFamily="18" charset="2"/>
            </a:endParaRPr>
          </a:p>
          <a:p>
            <a:pPr eaLnBrk="1" hangingPunct="1">
              <a:buNone/>
            </a:pPr>
            <a:endParaRPr lang="en-US" altLang="zh-CN" dirty="0"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 noChangeArrowheads="1"/>
          </p:cNvSpPr>
          <p:nvPr>
            <p:ph type="title"/>
          </p:nvPr>
        </p:nvSpPr>
        <p:spPr>
          <a:xfrm>
            <a:off x="2538414" y="617538"/>
            <a:ext cx="7596187" cy="1143000"/>
          </a:xfrm>
        </p:spPr>
        <p:txBody>
          <a:bodyPr/>
          <a:lstStyle/>
          <a:p>
            <a:r>
              <a:rPr lang="en-US" altLang="zh-CN"/>
              <a:t>§8.4: Generating Functions</a:t>
            </a:r>
            <a:endParaRPr lang="zh-CN" altLang="en-US"/>
          </a:p>
        </p:txBody>
      </p:sp>
      <p:sp>
        <p:nvSpPr>
          <p:cNvPr id="16387" name="内容占位符 2"/>
          <p:cNvSpPr>
            <a:spLocks noGrp="1" noChangeArrowheads="1"/>
          </p:cNvSpPr>
          <p:nvPr>
            <p:ph idx="1"/>
          </p:nvPr>
        </p:nvSpPr>
        <p:spPr>
          <a:xfrm>
            <a:off x="2695575" y="1901825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zh-CN">
                <a:sym typeface="Symbol" panose="05050102010706020507" pitchFamily="18" charset="2"/>
              </a:rPr>
              <a:t>Definition: The generating function for the sequence </a:t>
            </a:r>
            <a:r>
              <a:rPr lang="en-US" altLang="zh-CN" i="1">
                <a:sym typeface="Symbol" panose="05050102010706020507" pitchFamily="18" charset="2"/>
              </a:rPr>
              <a:t>a</a:t>
            </a:r>
            <a:r>
              <a:rPr lang="en-US" altLang="zh-CN" i="1" baseline="-25000">
                <a:sym typeface="Symbol" panose="05050102010706020507" pitchFamily="18" charset="2"/>
              </a:rPr>
              <a:t>0</a:t>
            </a:r>
            <a:r>
              <a:rPr lang="en-US" altLang="zh-CN" i="1">
                <a:sym typeface="Symbol" panose="05050102010706020507" pitchFamily="18" charset="2"/>
              </a:rPr>
              <a:t>,a</a:t>
            </a:r>
            <a:r>
              <a:rPr lang="en-US" altLang="zh-CN" i="1" baseline="-25000">
                <a:sym typeface="Symbol" panose="05050102010706020507" pitchFamily="18" charset="2"/>
              </a:rPr>
              <a:t>1</a:t>
            </a:r>
            <a:r>
              <a:rPr lang="en-US" altLang="zh-CN" i="1">
                <a:sym typeface="Symbol" panose="05050102010706020507" pitchFamily="18" charset="2"/>
              </a:rPr>
              <a:t>….a</a:t>
            </a:r>
            <a:r>
              <a:rPr lang="en-US" altLang="zh-CN" i="1" baseline="-25000">
                <a:sym typeface="Symbol" panose="05050102010706020507" pitchFamily="18" charset="2"/>
              </a:rPr>
              <a:t>k</a:t>
            </a:r>
            <a:r>
              <a:rPr lang="en-US" altLang="zh-CN">
                <a:sym typeface="Symbol" panose="05050102010706020507" pitchFamily="18" charset="2"/>
              </a:rPr>
              <a:t> of real numbers is the infinite series</a:t>
            </a:r>
            <a:endParaRPr lang="en-US" altLang="zh-CN">
              <a:sym typeface="Symbol" panose="05050102010706020507" pitchFamily="18" charset="2"/>
            </a:endParaRPr>
          </a:p>
          <a:p>
            <a:pPr eaLnBrk="1" hangingPunct="1"/>
            <a:endParaRPr lang="en-US" altLang="zh-CN">
              <a:sym typeface="Symbol" panose="05050102010706020507" pitchFamily="18" charset="2"/>
            </a:endParaRPr>
          </a:p>
          <a:p>
            <a:pPr eaLnBrk="1" hangingPunct="1"/>
            <a:endParaRPr lang="en-US" altLang="zh-CN">
              <a:sym typeface="Symbol" panose="05050102010706020507" pitchFamily="18" charset="2"/>
            </a:endParaRPr>
          </a:p>
          <a:p>
            <a:endParaRPr lang="zh-CN" altLang="en-US"/>
          </a:p>
        </p:txBody>
      </p:sp>
      <p:sp>
        <p:nvSpPr>
          <p:cNvPr id="16388" name="日期占位符 3"/>
          <p:cNvSpPr>
            <a:spLocks noGrp="1" noChangeArrowheads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135393-4036-42C2-8762-E7035A2080B8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6389" name="页脚占位符 4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6390" name="Object 11"/>
          <p:cNvGraphicFramePr>
            <a:graphicFrameLocks noChangeAspect="1"/>
          </p:cNvGraphicFramePr>
          <p:nvPr/>
        </p:nvGraphicFramePr>
        <p:xfrm>
          <a:off x="3287713" y="3670300"/>
          <a:ext cx="5834062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" r:id="rId1" imgW="2387600" imgH="431800" progId="Equation.DSMT4">
                  <p:embed/>
                </p:oleObj>
              </mc:Choice>
              <mc:Fallback>
                <p:oleObj name="" r:id="rId1" imgW="2387600" imgH="4318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713" y="3670300"/>
                        <a:ext cx="5834062" cy="105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"/>
          <p:cNvSpPr>
            <a:spLocks noGrp="1" noChangeArrowheads="1"/>
          </p:cNvSpPr>
          <p:nvPr>
            <p:ph type="title"/>
          </p:nvPr>
        </p:nvSpPr>
        <p:spPr>
          <a:xfrm>
            <a:off x="2279650" y="620713"/>
            <a:ext cx="7793038" cy="1143000"/>
          </a:xfrm>
        </p:spPr>
        <p:txBody>
          <a:bodyPr>
            <a:normAutofit fontScale="90000"/>
          </a:bodyPr>
          <a:lstStyle/>
          <a:p>
            <a:r>
              <a:rPr lang="en-US" altLang="zh-CN">
                <a:sym typeface="+mn-ea"/>
              </a:rPr>
              <a:t>Table 1 Useful Generating Functions</a:t>
            </a:r>
            <a:endParaRPr lang="zh-CN" altLang="en-US"/>
          </a:p>
        </p:txBody>
      </p:sp>
      <p:sp>
        <p:nvSpPr>
          <p:cNvPr id="28675" name="日期占位符 4"/>
          <p:cNvSpPr>
            <a:spLocks noGrp="1" noChangeArrowheads="1"/>
          </p:cNvSpPr>
          <p:nvPr>
            <p:ph type="dt" sz="quarter" idx="11"/>
          </p:nvPr>
        </p:nvSpPr>
        <p:spPr>
          <a:xfrm>
            <a:off x="2971800" y="6400800"/>
            <a:ext cx="61722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DB1AD7-996B-4EAC-A210-46C110971A6C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pic>
        <p:nvPicPr>
          <p:cNvPr id="28676" name="Content Placeholder 3" descr="table35.jpg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51463" y="0"/>
            <a:ext cx="4951412" cy="68199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日期占位符 4"/>
          <p:cNvSpPr>
            <a:spLocks noGrp="1" noChangeArrowheads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06725C7-F739-4EFF-B4FF-07F4D1841AEE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9699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/>
              <a:t>Counting problems and Generating Functions</a:t>
            </a:r>
            <a:endParaRPr lang="en-US" altLang="zh-CN" sz="4000"/>
          </a:p>
        </p:txBody>
      </p:sp>
      <p:sp>
        <p:nvSpPr>
          <p:cNvPr id="1024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chemeClr val="folHlink"/>
              </a:buClr>
              <a:buSzPct val="60000"/>
              <a:defRPr/>
            </a:pPr>
            <a:r>
              <a:rPr kumimoji="1" lang="en-US" altLang="zh-CN" dirty="0">
                <a:cs typeface="+mn-ea"/>
                <a:sym typeface="Symbol" panose="05050102010706020507" pitchFamily="18" charset="2"/>
              </a:rPr>
              <a:t>Example 10</a:t>
            </a:r>
            <a:endParaRPr kumimoji="1" lang="en-US" altLang="zh-CN" dirty="0">
              <a:cs typeface="+mn-ea"/>
              <a:sym typeface="Symbol" panose="05050102010706020507" pitchFamily="18" charset="2"/>
            </a:endParaRPr>
          </a:p>
          <a:p>
            <a:pPr lvl="1">
              <a:defRPr/>
            </a:pPr>
            <a:r>
              <a:rPr kumimoji="1" lang="en-US" altLang="zh-CN" dirty="0">
                <a:cs typeface="+mn-ea"/>
              </a:rPr>
              <a:t>Find the number of solutions of </a:t>
            </a:r>
            <a:r>
              <a:rPr kumimoji="1" lang="en-US" altLang="zh-CN" i="1" dirty="0">
                <a:cs typeface="+mn-ea"/>
              </a:rPr>
              <a:t>e</a:t>
            </a:r>
            <a:r>
              <a:rPr kumimoji="1" lang="en-US" altLang="zh-CN" i="1" baseline="-25000" dirty="0">
                <a:cs typeface="+mn-ea"/>
              </a:rPr>
              <a:t>1</a:t>
            </a:r>
            <a:r>
              <a:rPr kumimoji="1" lang="en-US" altLang="zh-CN" i="1" dirty="0">
                <a:cs typeface="+mn-ea"/>
              </a:rPr>
              <a:t>+e</a:t>
            </a:r>
            <a:r>
              <a:rPr kumimoji="1" lang="en-US" altLang="zh-CN" i="1" baseline="-25000" dirty="0">
                <a:cs typeface="+mn-ea"/>
              </a:rPr>
              <a:t>2</a:t>
            </a:r>
            <a:r>
              <a:rPr kumimoji="1" lang="en-US" altLang="zh-CN" i="1" dirty="0">
                <a:cs typeface="+mn-ea"/>
              </a:rPr>
              <a:t>+e</a:t>
            </a:r>
            <a:r>
              <a:rPr kumimoji="1" lang="en-US" altLang="zh-CN" i="1" baseline="-25000" dirty="0">
                <a:cs typeface="+mn-ea"/>
              </a:rPr>
              <a:t>3</a:t>
            </a:r>
            <a:r>
              <a:rPr kumimoji="1" lang="en-US" altLang="zh-CN" i="1" dirty="0">
                <a:cs typeface="+mn-ea"/>
              </a:rPr>
              <a:t> =</a:t>
            </a:r>
            <a:r>
              <a:rPr kumimoji="1" lang="en-US" altLang="zh-CN" dirty="0">
                <a:cs typeface="+mn-ea"/>
              </a:rPr>
              <a:t>17</a:t>
            </a:r>
            <a:r>
              <a:rPr kumimoji="1" lang="en-US" altLang="zh-CN" i="1" dirty="0">
                <a:cs typeface="+mn-ea"/>
              </a:rPr>
              <a:t>, </a:t>
            </a:r>
            <a:r>
              <a:rPr kumimoji="1" lang="en-US" altLang="zh-CN" dirty="0">
                <a:cs typeface="+mn-ea"/>
              </a:rPr>
              <a:t>where </a:t>
            </a:r>
            <a:r>
              <a:rPr kumimoji="1" lang="en-US" altLang="zh-CN" i="1" dirty="0">
                <a:cs typeface="+mn-ea"/>
              </a:rPr>
              <a:t>e</a:t>
            </a:r>
            <a:r>
              <a:rPr kumimoji="1" lang="en-US" altLang="zh-CN" i="1" baseline="-25000" dirty="0">
                <a:cs typeface="+mn-ea"/>
              </a:rPr>
              <a:t>1</a:t>
            </a:r>
            <a:r>
              <a:rPr kumimoji="1" lang="en-US" altLang="zh-CN" i="1" dirty="0">
                <a:cs typeface="+mn-ea"/>
              </a:rPr>
              <a:t>, e</a:t>
            </a:r>
            <a:r>
              <a:rPr kumimoji="1" lang="en-US" altLang="zh-CN" i="1" baseline="-25000" dirty="0">
                <a:cs typeface="+mn-ea"/>
              </a:rPr>
              <a:t>2</a:t>
            </a:r>
            <a:r>
              <a:rPr kumimoji="1" lang="en-US" altLang="zh-CN" i="1" dirty="0">
                <a:cs typeface="+mn-ea"/>
              </a:rPr>
              <a:t>, </a:t>
            </a:r>
            <a:r>
              <a:rPr kumimoji="1" lang="en-US" altLang="zh-CN" dirty="0">
                <a:cs typeface="+mn-ea"/>
              </a:rPr>
              <a:t>and</a:t>
            </a:r>
            <a:r>
              <a:rPr kumimoji="1" lang="en-US" altLang="zh-CN" i="1" dirty="0">
                <a:cs typeface="+mn-ea"/>
              </a:rPr>
              <a:t> e</a:t>
            </a:r>
            <a:r>
              <a:rPr kumimoji="1" lang="en-US" altLang="zh-CN" i="1" baseline="-25000" dirty="0">
                <a:cs typeface="+mn-ea"/>
              </a:rPr>
              <a:t>3</a:t>
            </a:r>
            <a:r>
              <a:rPr kumimoji="1" lang="en-US" altLang="zh-CN" i="1" dirty="0">
                <a:cs typeface="+mn-ea"/>
              </a:rPr>
              <a:t> </a:t>
            </a:r>
            <a:r>
              <a:rPr kumimoji="1" lang="en-US" altLang="zh-CN" dirty="0">
                <a:cs typeface="+mn-ea"/>
              </a:rPr>
              <a:t>are nonnegative integers with </a:t>
            </a:r>
            <a:r>
              <a:rPr kumimoji="1" lang="en-US" altLang="zh-CN" i="1" dirty="0">
                <a:cs typeface="+mn-ea"/>
              </a:rPr>
              <a:t>2 ≤ e</a:t>
            </a:r>
            <a:r>
              <a:rPr kumimoji="1" lang="en-US" altLang="zh-CN" i="1" baseline="-25000" dirty="0">
                <a:cs typeface="+mn-ea"/>
              </a:rPr>
              <a:t>1</a:t>
            </a:r>
            <a:r>
              <a:rPr kumimoji="1" lang="en-US" altLang="zh-CN" i="1" dirty="0">
                <a:cs typeface="+mn-ea"/>
              </a:rPr>
              <a:t> ≤ 5, 3 ≤ e</a:t>
            </a:r>
            <a:r>
              <a:rPr kumimoji="1" lang="en-US" altLang="zh-CN" i="1" baseline="-25000" dirty="0">
                <a:cs typeface="+mn-ea"/>
              </a:rPr>
              <a:t>2</a:t>
            </a:r>
            <a:r>
              <a:rPr kumimoji="1" lang="en-US" altLang="zh-CN" i="1" dirty="0">
                <a:cs typeface="+mn-ea"/>
              </a:rPr>
              <a:t> ≤ 6, </a:t>
            </a:r>
            <a:r>
              <a:rPr kumimoji="1" lang="en-US" altLang="zh-CN" dirty="0">
                <a:cs typeface="+mn-ea"/>
              </a:rPr>
              <a:t>and</a:t>
            </a:r>
            <a:r>
              <a:rPr kumimoji="1" lang="en-US" altLang="zh-CN" i="1" dirty="0">
                <a:cs typeface="+mn-ea"/>
              </a:rPr>
              <a:t> 4 ≤ e</a:t>
            </a:r>
            <a:r>
              <a:rPr kumimoji="1" lang="en-US" altLang="zh-CN" i="1" baseline="-25000" dirty="0">
                <a:cs typeface="+mn-ea"/>
              </a:rPr>
              <a:t>3</a:t>
            </a:r>
            <a:r>
              <a:rPr kumimoji="1" lang="en-US" altLang="zh-CN" i="1" dirty="0">
                <a:cs typeface="+mn-ea"/>
              </a:rPr>
              <a:t> ≤ 7.</a:t>
            </a:r>
            <a:endParaRPr kumimoji="1" lang="en-US" altLang="zh-CN" i="1" dirty="0">
              <a:cs typeface="+mn-ea"/>
            </a:endParaRP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4" y="4149725"/>
            <a:ext cx="616743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矩形 5"/>
          <p:cNvSpPr>
            <a:spLocks noChangeArrowheads="1"/>
          </p:cNvSpPr>
          <p:nvPr/>
        </p:nvSpPr>
        <p:spPr bwMode="auto">
          <a:xfrm>
            <a:off x="3509963" y="4891089"/>
            <a:ext cx="50339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>
                <a:cs typeface="Times New Roman" panose="02020603050405020304" pitchFamily="18" charset="0"/>
              </a:rPr>
              <a:t>the coefficient of x</a:t>
            </a:r>
            <a:r>
              <a:rPr lang="en-US" altLang="zh-CN" sz="2800" baseline="10000">
                <a:cs typeface="Times New Roman" panose="02020603050405020304" pitchFamily="18" charset="0"/>
              </a:rPr>
              <a:t>17</a:t>
            </a:r>
            <a:r>
              <a:rPr lang="en-US" altLang="zh-CN" sz="2800">
                <a:cs typeface="Times New Roman" panose="02020603050405020304" pitchFamily="18" charset="0"/>
              </a:rPr>
              <a:t>in this product is 3.</a:t>
            </a:r>
            <a:endParaRPr lang="zh-CN" altLang="en-US" sz="280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日期占位符 4"/>
          <p:cNvSpPr>
            <a:spLocks noGrp="1" noChangeArrowheads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D77F7A1-A26B-42CE-96F1-C7977AF372DB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5843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/>
              <a:t>Using Generating Functions to Solve Recurrence Relations</a:t>
            </a:r>
            <a:endParaRPr lang="en-US" altLang="zh-CN" sz="4000"/>
          </a:p>
        </p:txBody>
      </p:sp>
      <p:sp>
        <p:nvSpPr>
          <p:cNvPr id="35845" name="Rectangle 5"/>
          <p:cNvSpPr>
            <a:spLocks noGrp="1" noChangeArrowheads="1"/>
          </p:cNvSpPr>
          <p:nvPr>
            <p:ph idx="1"/>
          </p:nvPr>
        </p:nvSpPr>
        <p:spPr>
          <a:xfrm>
            <a:off x="2555875" y="1628775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zh-CN">
                <a:sym typeface="Symbol" panose="05050102010706020507" pitchFamily="18" charset="2"/>
              </a:rPr>
              <a:t>Example 16</a:t>
            </a:r>
            <a:endParaRPr lang="en-US" altLang="zh-CN">
              <a:sym typeface="Symbol" panose="05050102010706020507" pitchFamily="18" charset="2"/>
            </a:endParaRPr>
          </a:p>
          <a:p>
            <a:pPr lvl="1" eaLnBrk="1" hangingPunct="1"/>
            <a:r>
              <a:rPr lang="en-US" altLang="zh-CN">
                <a:sym typeface="Symbol" panose="05050102010706020507" pitchFamily="18" charset="2"/>
              </a:rPr>
              <a:t>Solve the recurrence relation </a:t>
            </a:r>
            <a:r>
              <a:rPr lang="en-US" altLang="zh-CN" i="1">
                <a:sym typeface="Symbol" panose="05050102010706020507" pitchFamily="18" charset="2"/>
              </a:rPr>
              <a:t>a</a:t>
            </a:r>
            <a:r>
              <a:rPr lang="en-US" altLang="zh-CN" i="1" baseline="-25000">
                <a:sym typeface="Symbol" panose="05050102010706020507" pitchFamily="18" charset="2"/>
              </a:rPr>
              <a:t>k</a:t>
            </a:r>
            <a:r>
              <a:rPr lang="en-US" altLang="zh-CN">
                <a:sym typeface="Symbol" panose="05050102010706020507" pitchFamily="18" charset="2"/>
              </a:rPr>
              <a:t>= 3</a:t>
            </a:r>
            <a:r>
              <a:rPr lang="en-US" altLang="zh-CN" i="1">
                <a:sym typeface="Symbol" panose="05050102010706020507" pitchFamily="18" charset="2"/>
              </a:rPr>
              <a:t>a</a:t>
            </a:r>
            <a:r>
              <a:rPr lang="en-US" altLang="zh-CN" i="1" baseline="-25000">
                <a:sym typeface="Symbol" panose="05050102010706020507" pitchFamily="18" charset="2"/>
              </a:rPr>
              <a:t>k</a:t>
            </a:r>
            <a:r>
              <a:rPr lang="en-US" altLang="zh-CN" baseline="-25000">
                <a:sym typeface="Symbol" panose="05050102010706020507" pitchFamily="18" charset="2"/>
              </a:rPr>
              <a:t>-1</a:t>
            </a:r>
            <a:r>
              <a:rPr lang="en-US" altLang="zh-CN">
                <a:sym typeface="Symbol" panose="05050102010706020507" pitchFamily="18" charset="2"/>
              </a:rPr>
              <a:t> for</a:t>
            </a:r>
            <a:r>
              <a:rPr lang="en-US" altLang="zh-CN" baseline="-25000">
                <a:sym typeface="Symbol" panose="05050102010706020507" pitchFamily="18" charset="2"/>
              </a:rPr>
              <a:t> </a:t>
            </a:r>
            <a:r>
              <a:rPr lang="en-US" altLang="zh-CN" i="1">
                <a:sym typeface="Symbol" panose="05050102010706020507" pitchFamily="18" charset="2"/>
              </a:rPr>
              <a:t>k</a:t>
            </a:r>
            <a:r>
              <a:rPr lang="en-US" altLang="zh-CN">
                <a:sym typeface="Symbol" panose="05050102010706020507" pitchFamily="18" charset="2"/>
              </a:rPr>
              <a:t>=1,2,3… and initial condition </a:t>
            </a:r>
            <a:r>
              <a:rPr lang="en-US" altLang="zh-CN" i="1">
                <a:sym typeface="Symbol" panose="05050102010706020507" pitchFamily="18" charset="2"/>
              </a:rPr>
              <a:t>a</a:t>
            </a:r>
            <a:r>
              <a:rPr lang="en-US" altLang="zh-CN" i="1" baseline="-25000">
                <a:sym typeface="Symbol" panose="05050102010706020507" pitchFamily="18" charset="2"/>
              </a:rPr>
              <a:t>0</a:t>
            </a:r>
            <a:r>
              <a:rPr lang="en-US" altLang="zh-CN">
                <a:sym typeface="Symbol" panose="05050102010706020507" pitchFamily="18" charset="2"/>
              </a:rPr>
              <a:t>=2</a:t>
            </a:r>
            <a:endParaRPr lang="en-US" altLang="zh-CN">
              <a:sym typeface="Symbol" panose="05050102010706020507" pitchFamily="18" charset="2"/>
            </a:endParaRPr>
          </a:p>
          <a:p>
            <a:pPr eaLnBrk="1" hangingPunct="1"/>
            <a:endParaRPr lang="en-US" altLang="zh-CN">
              <a:sym typeface="Symbol" panose="05050102010706020507" pitchFamily="18" charset="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3287714"/>
            <a:ext cx="145732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4005264"/>
            <a:ext cx="34591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1" y="3111500"/>
            <a:ext cx="5832475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Types of Graphs</a:t>
            </a:r>
            <a:endParaRPr lang="en-US" altLang="zh-CN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Simple graph</a:t>
            </a:r>
            <a:endParaRPr lang="en-US" altLang="zh-CN"/>
          </a:p>
          <a:p>
            <a:pPr eaLnBrk="1" hangingPunct="1"/>
            <a:r>
              <a:rPr lang="en-US" altLang="zh-CN"/>
              <a:t>Multigraph</a:t>
            </a:r>
            <a:endParaRPr lang="en-US" altLang="zh-CN"/>
          </a:p>
          <a:p>
            <a:pPr eaLnBrk="1" hangingPunct="1"/>
            <a:r>
              <a:rPr lang="en-US" altLang="zh-CN"/>
              <a:t>Pseudograph</a:t>
            </a:r>
            <a:endParaRPr lang="en-US" altLang="zh-CN"/>
          </a:p>
          <a:p>
            <a:pPr eaLnBrk="1" hangingPunct="1"/>
            <a:r>
              <a:rPr lang="en-US" altLang="zh-CN"/>
              <a:t>Simple directed graph</a:t>
            </a:r>
            <a:endParaRPr lang="en-US" altLang="zh-CN"/>
          </a:p>
          <a:p>
            <a:pPr eaLnBrk="1" hangingPunct="1"/>
            <a:r>
              <a:rPr lang="en-US" altLang="zh-CN"/>
              <a:t>Directed multigraph</a:t>
            </a:r>
            <a:endParaRPr lang="en-US" altLang="zh-CN"/>
          </a:p>
          <a:p>
            <a:pPr eaLnBrk="1" hangingPunct="1"/>
            <a:r>
              <a:rPr lang="en-US" altLang="zh-CN"/>
              <a:t>Mixed graph</a:t>
            </a:r>
            <a:endParaRPr lang="en-US" altLang="zh-CN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Types of Graphs: Summary</a:t>
            </a:r>
            <a:endParaRPr lang="en-US" altLang="zh-CN"/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Summary of the book</a:t>
            </a:r>
            <a:r>
              <a:rPr lang="en-US" altLang="zh-CN">
                <a:latin typeface="Times New Roman" panose="02020603050405020304" pitchFamily="18" charset="0"/>
              </a:rPr>
              <a:t>’</a:t>
            </a:r>
            <a:r>
              <a:rPr lang="en-US" altLang="zh-CN"/>
              <a:t>s definitions.</a:t>
            </a:r>
            <a:endParaRPr lang="en-US" altLang="zh-CN"/>
          </a:p>
          <a:p>
            <a:pPr eaLnBrk="1" hangingPunct="1"/>
            <a:r>
              <a:rPr lang="en-US" altLang="zh-CN"/>
              <a:t>Keep in mind this terminology is not fully standardized across different authors...</a:t>
            </a:r>
            <a:endParaRPr lang="en-US" altLang="zh-CN"/>
          </a:p>
          <a:p>
            <a:pPr eaLnBrk="1" hangingPunct="1"/>
            <a:endParaRPr lang="en-US" altLang="zh-CN"/>
          </a:p>
        </p:txBody>
      </p:sp>
      <p:pic>
        <p:nvPicPr>
          <p:cNvPr id="27653" name="Picture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656" y="3429000"/>
            <a:ext cx="7532688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Graph models</a:t>
            </a:r>
            <a:endParaRPr lang="en-US" altLang="zh-CN"/>
          </a:p>
        </p:txBody>
      </p:sp>
      <p:sp>
        <p:nvSpPr>
          <p:cNvPr id="2867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latin typeface="Times New Roman" panose="02020603050405020304" pitchFamily="18" charset="0"/>
              </a:rPr>
              <a:t>Social Networks</a:t>
            </a:r>
            <a:endParaRPr lang="en-US" altLang="zh-CN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zh-CN">
                <a:latin typeface="Times New Roman" panose="02020603050405020304" pitchFamily="18" charset="0"/>
              </a:rPr>
              <a:t>Information Networks</a:t>
            </a:r>
            <a:endParaRPr lang="en-US" altLang="zh-CN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zh-CN">
                <a:latin typeface="Times New Roman" panose="02020603050405020304" pitchFamily="18" charset="0"/>
              </a:rPr>
              <a:t>Software Design Applications </a:t>
            </a:r>
            <a:endParaRPr lang="en-US" altLang="zh-CN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zh-CN">
                <a:latin typeface="Times New Roman" panose="02020603050405020304" pitchFamily="18" charset="0"/>
              </a:rPr>
              <a:t>Transportation Networks</a:t>
            </a:r>
            <a:endParaRPr lang="en-US" altLang="zh-CN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zh-CN">
                <a:latin typeface="Times New Roman" panose="02020603050405020304" pitchFamily="18" charset="0"/>
              </a:rPr>
              <a:t>Biological Networks</a:t>
            </a:r>
            <a:endParaRPr lang="en-US" altLang="zh-CN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zh-CN">
                <a:latin typeface="Times New Roman" panose="02020603050405020304" pitchFamily="18" charset="0"/>
              </a:rPr>
              <a:t>Tournaments</a:t>
            </a:r>
            <a:endParaRPr lang="zh-CN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9650" y="617538"/>
            <a:ext cx="8388350" cy="1143000"/>
          </a:xfrm>
        </p:spPr>
        <p:txBody>
          <a:bodyPr/>
          <a:lstStyle/>
          <a:p>
            <a:pPr eaLnBrk="1" hangingPunct="1"/>
            <a:r>
              <a:rPr lang="en-US" altLang="zh-CN"/>
              <a:t>§10.2 Graph Terminology</a:t>
            </a:r>
            <a:endParaRPr lang="en-US" altLang="zh-CN"/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/>
              <a:t>You need to learn the following terms:</a:t>
            </a:r>
            <a:endParaRPr lang="en-US" altLang="zh-CN"/>
          </a:p>
          <a:p>
            <a:pPr eaLnBrk="1" hangingPunct="1"/>
            <a:r>
              <a:rPr lang="en-US" altLang="zh-CN" i="1">
                <a:solidFill>
                  <a:schemeClr val="hlink"/>
                </a:solidFill>
              </a:rPr>
              <a:t>Adjacent, connects, endpoints, degree, initial, terminal, in-degree, out-degree, complete, cycles, wheels, n-cubes, bipartite, subgraph, union.</a:t>
            </a:r>
            <a:endParaRPr lang="en-US" altLang="zh-CN" i="1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Special Graph Structures</a:t>
            </a:r>
            <a:endParaRPr lang="en-US" altLang="zh-CN"/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kumimoji="1" lang="en-US" altLang="zh-CN" dirty="0"/>
              <a:t>Special cases of undirected graph structures:</a:t>
            </a:r>
            <a:endParaRPr kumimoji="1" lang="en-US" altLang="zh-CN" dirty="0"/>
          </a:p>
          <a:p>
            <a:pPr eaLnBrk="1" hangingPunct="1">
              <a:defRPr/>
            </a:pPr>
            <a:r>
              <a:rPr kumimoji="1" lang="en-US" altLang="zh-CN" dirty="0">
                <a:solidFill>
                  <a:schemeClr val="accent6">
                    <a:lumMod val="75000"/>
                  </a:schemeClr>
                </a:solidFill>
              </a:rPr>
              <a:t>Complete graphs</a:t>
            </a:r>
            <a:r>
              <a:rPr kumimoji="1" lang="en-US" altLang="zh-CN" dirty="0">
                <a:solidFill>
                  <a:schemeClr val="accent2"/>
                </a:solidFill>
              </a:rPr>
              <a:t> </a:t>
            </a:r>
            <a:r>
              <a:rPr kumimoji="1" lang="en-US" altLang="zh-CN" dirty="0" err="1">
                <a:solidFill>
                  <a:srgbClr val="FF0000"/>
                </a:solidFill>
              </a:rPr>
              <a:t>K</a:t>
            </a:r>
            <a:r>
              <a:rPr kumimoji="1" lang="en-US" altLang="zh-CN" i="1" baseline="-25000" dirty="0" err="1">
                <a:solidFill>
                  <a:srgbClr val="FF0000"/>
                </a:solidFill>
              </a:rPr>
              <a:t>n</a:t>
            </a:r>
            <a:endParaRPr kumimoji="1" lang="en-US" altLang="zh-CN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kumimoji="1" lang="en-US" altLang="zh-CN" dirty="0">
                <a:solidFill>
                  <a:schemeClr val="accent6">
                    <a:lumMod val="75000"/>
                  </a:schemeClr>
                </a:solidFill>
              </a:rPr>
              <a:t>Cycles</a:t>
            </a:r>
            <a:r>
              <a:rPr kumimoji="1" lang="en-US" altLang="zh-CN" dirty="0">
                <a:solidFill>
                  <a:schemeClr val="accent2"/>
                </a:solidFill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</a:rPr>
              <a:t>C</a:t>
            </a:r>
            <a:r>
              <a:rPr kumimoji="1" lang="en-US" altLang="zh-CN" i="1" baseline="-25000" dirty="0">
                <a:solidFill>
                  <a:srgbClr val="FF0000"/>
                </a:solidFill>
              </a:rPr>
              <a:t>n</a:t>
            </a:r>
            <a:endParaRPr kumimoji="1" lang="en-US" altLang="zh-CN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kumimoji="1" lang="en-US" altLang="zh-CN" dirty="0">
                <a:solidFill>
                  <a:schemeClr val="accent6">
                    <a:lumMod val="75000"/>
                  </a:schemeClr>
                </a:solidFill>
              </a:rPr>
              <a:t>Wheels</a:t>
            </a:r>
            <a:r>
              <a:rPr kumimoji="1" lang="en-US" altLang="zh-CN" dirty="0">
                <a:solidFill>
                  <a:schemeClr val="accent2"/>
                </a:solidFill>
              </a:rPr>
              <a:t> </a:t>
            </a:r>
            <a:r>
              <a:rPr kumimoji="1" lang="en-US" altLang="zh-CN" dirty="0" err="1">
                <a:solidFill>
                  <a:srgbClr val="FF0000"/>
                </a:solidFill>
              </a:rPr>
              <a:t>W</a:t>
            </a:r>
            <a:r>
              <a:rPr kumimoji="1" lang="en-US" altLang="zh-CN" i="1" baseline="-25000" dirty="0" err="1">
                <a:solidFill>
                  <a:srgbClr val="FF0000"/>
                </a:solidFill>
              </a:rPr>
              <a:t>n</a:t>
            </a:r>
            <a:endParaRPr kumimoji="1" lang="en-US" altLang="zh-CN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kumimoji="1" lang="en-US" altLang="zh-CN" dirty="0">
                <a:solidFill>
                  <a:schemeClr val="accent6">
                    <a:lumMod val="75000"/>
                  </a:schemeClr>
                </a:solidFill>
              </a:rPr>
              <a:t>n-Cubes</a:t>
            </a:r>
            <a:r>
              <a:rPr kumimoji="1" lang="en-US" altLang="zh-CN" dirty="0">
                <a:solidFill>
                  <a:schemeClr val="accent2"/>
                </a:solidFill>
              </a:rPr>
              <a:t> </a:t>
            </a:r>
            <a:r>
              <a:rPr kumimoji="1" lang="en-US" altLang="zh-CN" dirty="0" err="1">
                <a:solidFill>
                  <a:srgbClr val="FF0000"/>
                </a:solidFill>
              </a:rPr>
              <a:t>Q</a:t>
            </a:r>
            <a:r>
              <a:rPr kumimoji="1" lang="en-US" altLang="zh-CN" i="1" baseline="-25000" dirty="0" err="1">
                <a:solidFill>
                  <a:srgbClr val="FF0000"/>
                </a:solidFill>
              </a:rPr>
              <a:t>n</a:t>
            </a:r>
            <a:endParaRPr kumimoji="1" lang="en-US" altLang="zh-CN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kumimoji="1" lang="en-US" altLang="zh-CN" dirty="0">
                <a:solidFill>
                  <a:schemeClr val="accent6">
                    <a:lumMod val="75000"/>
                  </a:schemeClr>
                </a:solidFill>
              </a:rPr>
              <a:t>Bipartite graphs</a:t>
            </a:r>
            <a:endParaRPr kumimoji="1" lang="en-US" altLang="zh-CN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kumimoji="1" lang="en-US" altLang="zh-CN" dirty="0">
                <a:solidFill>
                  <a:schemeClr val="accent6">
                    <a:lumMod val="75000"/>
                  </a:schemeClr>
                </a:solidFill>
              </a:rPr>
              <a:t>Complete bipartite graphs </a:t>
            </a:r>
            <a:r>
              <a:rPr kumimoji="1" lang="en-US" altLang="zh-CN" dirty="0" err="1">
                <a:solidFill>
                  <a:srgbClr val="FF0000"/>
                </a:solidFill>
              </a:rPr>
              <a:t>K</a:t>
            </a:r>
            <a:r>
              <a:rPr kumimoji="1" lang="en-US" altLang="zh-CN" i="1" baseline="-25000" dirty="0" err="1">
                <a:solidFill>
                  <a:srgbClr val="FF0000"/>
                </a:solidFill>
              </a:rPr>
              <a:t>m</a:t>
            </a:r>
            <a:r>
              <a:rPr kumimoji="1" lang="en-US" altLang="zh-CN" baseline="-25000" dirty="0" err="1">
                <a:solidFill>
                  <a:srgbClr val="FF0000"/>
                </a:solidFill>
              </a:rPr>
              <a:t>,</a:t>
            </a:r>
            <a:r>
              <a:rPr kumimoji="1" lang="en-US" altLang="zh-CN" i="1" baseline="-25000" dirty="0" err="1">
                <a:solidFill>
                  <a:srgbClr val="FF0000"/>
                </a:solidFill>
              </a:rPr>
              <a:t>n</a:t>
            </a:r>
            <a:endParaRPr kumimoji="1" lang="en-US" altLang="zh-CN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日期占位符 4"/>
          <p:cNvSpPr>
            <a:spLocks noGrp="1" noChangeArrowheads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AE905D-5722-4057-A5E6-0CD1B770E246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1267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§8.1: Recurrence Relations</a:t>
            </a:r>
            <a:endParaRPr lang="en-US" altLang="zh-CN">
              <a:cs typeface="Times New Roman" panose="02020603050405020304" pitchFamily="18" charset="0"/>
            </a:endParaRPr>
          </a:p>
        </p:txBody>
      </p:sp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A </a:t>
            </a:r>
            <a:r>
              <a:rPr lang="en-US" altLang="zh-CN" i="1"/>
              <a:t>recurrence relation</a:t>
            </a:r>
            <a:r>
              <a:rPr lang="en-US" altLang="zh-CN"/>
              <a:t> (R.R., or just </a:t>
            </a:r>
            <a:r>
              <a:rPr lang="en-US" altLang="zh-CN" i="1"/>
              <a:t>recurrence</a:t>
            </a:r>
            <a:r>
              <a:rPr lang="en-US" altLang="zh-CN"/>
              <a:t>) for a sequence {</a:t>
            </a:r>
            <a:r>
              <a:rPr lang="en-US" altLang="zh-CN" i="1"/>
              <a:t>a</a:t>
            </a:r>
            <a:r>
              <a:rPr lang="en-US" altLang="zh-CN" i="1" baseline="-25000"/>
              <a:t>n</a:t>
            </a:r>
            <a:r>
              <a:rPr lang="en-US" altLang="zh-CN"/>
              <a:t>} is an equation that expresses </a:t>
            </a:r>
            <a:r>
              <a:rPr lang="en-US" altLang="zh-CN" i="1"/>
              <a:t>a</a:t>
            </a:r>
            <a:r>
              <a:rPr lang="en-US" altLang="zh-CN" i="1" baseline="-25000"/>
              <a:t>n</a:t>
            </a:r>
            <a:r>
              <a:rPr lang="en-US" altLang="zh-CN"/>
              <a:t> in terms of one or more previous elements </a:t>
            </a:r>
            <a:br>
              <a:rPr lang="en-US" altLang="zh-CN"/>
            </a:br>
            <a:r>
              <a:rPr lang="en-US" altLang="zh-CN" i="1"/>
              <a:t>a</a:t>
            </a:r>
            <a:r>
              <a:rPr lang="en-US" altLang="zh-CN" baseline="-25000"/>
              <a:t>0</a:t>
            </a:r>
            <a:r>
              <a:rPr lang="en-US" altLang="zh-CN"/>
              <a:t>, …, </a:t>
            </a:r>
            <a:r>
              <a:rPr lang="en-US" altLang="zh-CN" i="1"/>
              <a:t>a</a:t>
            </a:r>
            <a:r>
              <a:rPr lang="en-US" altLang="zh-CN" i="1" baseline="-25000"/>
              <a:t>n</a:t>
            </a:r>
            <a:r>
              <a:rPr lang="en-US" altLang="zh-CN" baseline="-25000"/>
              <a:t>−1</a:t>
            </a:r>
            <a:r>
              <a:rPr lang="en-US" altLang="zh-CN"/>
              <a:t> of the sequence, for all </a:t>
            </a:r>
            <a:r>
              <a:rPr lang="en-US" altLang="zh-CN" i="1"/>
              <a:t>n</a:t>
            </a:r>
            <a:r>
              <a:rPr lang="en-US" altLang="zh-CN"/>
              <a:t>≥</a:t>
            </a:r>
            <a:r>
              <a:rPr lang="en-US" altLang="zh-CN" i="1"/>
              <a:t>n</a:t>
            </a:r>
            <a:r>
              <a:rPr lang="en-US" altLang="zh-CN" baseline="-25000"/>
              <a:t>0</a:t>
            </a:r>
            <a:r>
              <a:rPr lang="en-US" altLang="zh-CN"/>
              <a:t>.</a:t>
            </a:r>
            <a:endParaRPr lang="en-US" altLang="zh-CN"/>
          </a:p>
          <a:p>
            <a:pPr lvl="1" eaLnBrk="1" hangingPunct="1"/>
            <a:r>
              <a:rPr lang="en-US" altLang="zh-CN"/>
              <a:t>A recursive definition, without the base cases.</a:t>
            </a:r>
            <a:endParaRPr lang="en-US" altLang="zh-CN"/>
          </a:p>
          <a:p>
            <a:pPr eaLnBrk="1" hangingPunct="1"/>
            <a:r>
              <a:rPr lang="en-US" altLang="zh-CN"/>
              <a:t>A particular sequence (described non-recursively) is said to </a:t>
            </a:r>
            <a:r>
              <a:rPr lang="en-US" altLang="zh-CN" i="1"/>
              <a:t>solve</a:t>
            </a:r>
            <a:r>
              <a:rPr lang="en-US" altLang="zh-CN"/>
              <a:t> the given recurrence relation if it is consistent with the definition of the recurrence.</a:t>
            </a:r>
            <a:endParaRPr lang="en-US" altLang="zh-CN"/>
          </a:p>
          <a:p>
            <a:pPr lvl="1" eaLnBrk="1" hangingPunct="1"/>
            <a:r>
              <a:rPr lang="en-US" altLang="zh-CN"/>
              <a:t>A given recurrence relation may have many solutions.</a:t>
            </a:r>
            <a:endParaRPr lang="en-US" altLang="zh-C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</a:rPr>
              <a:t>School of Computer Science</a:t>
            </a:r>
            <a:endParaRPr lang="en-US" altLang="zh-CN" sz="1200">
              <a:solidFill>
                <a:srgbClr val="009999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2495550" y="620713"/>
            <a:ext cx="8128000" cy="1143000"/>
          </a:xfrm>
        </p:spPr>
        <p:txBody>
          <a:bodyPr/>
          <a:lstStyle/>
          <a:p>
            <a:pPr eaLnBrk="1" hangingPunct="1"/>
            <a:r>
              <a:rPr lang="en-US" altLang="zh-CN" sz="3200"/>
              <a:t>§10.3: Graph Representations </a:t>
            </a:r>
            <a:r>
              <a:rPr lang="en-US" altLang="zh-CN" sz="3200">
                <a:sym typeface="Symbol" panose="05050102010706020507" pitchFamily="18" charset="2"/>
              </a:rPr>
              <a:t></a:t>
            </a:r>
            <a:r>
              <a:rPr lang="en-US" altLang="zh-CN" sz="3200"/>
              <a:t> Isomorphism</a:t>
            </a:r>
            <a:endParaRPr lang="en-US" altLang="zh-CN" sz="360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5563" y="2000250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zh-CN"/>
              <a:t>Graph representations:</a:t>
            </a:r>
            <a:endParaRPr lang="en-US" altLang="zh-CN"/>
          </a:p>
          <a:p>
            <a:pPr lvl="1" eaLnBrk="1" hangingPunct="1"/>
            <a:r>
              <a:rPr lang="en-US" altLang="zh-CN"/>
              <a:t>Adjacency lists.</a:t>
            </a:r>
            <a:endParaRPr lang="en-US" altLang="zh-CN"/>
          </a:p>
          <a:p>
            <a:pPr lvl="1" eaLnBrk="1" hangingPunct="1"/>
            <a:r>
              <a:rPr lang="en-US" altLang="zh-CN"/>
              <a:t>Adjacency matrices.</a:t>
            </a:r>
            <a:endParaRPr lang="en-US" altLang="zh-CN"/>
          </a:p>
          <a:p>
            <a:pPr lvl="1" eaLnBrk="1" hangingPunct="1"/>
            <a:r>
              <a:rPr lang="en-US" altLang="zh-CN"/>
              <a:t>Incidence matrices.</a:t>
            </a:r>
            <a:endParaRPr lang="en-US" altLang="zh-CN"/>
          </a:p>
          <a:p>
            <a:pPr eaLnBrk="1" hangingPunct="1"/>
            <a:r>
              <a:rPr lang="en-US" altLang="zh-CN"/>
              <a:t>Graph isomorphism:</a:t>
            </a:r>
            <a:endParaRPr lang="en-US" altLang="zh-CN"/>
          </a:p>
          <a:p>
            <a:pPr lvl="1" eaLnBrk="1" hangingPunct="1"/>
            <a:r>
              <a:rPr lang="en-US" altLang="zh-CN"/>
              <a:t>Two graphs are isomorphic iff they are identical except for their node names.</a:t>
            </a:r>
            <a:endParaRPr lang="en-US" altLang="zh-CN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 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8" y="620713"/>
            <a:ext cx="7821612" cy="1143000"/>
          </a:xfrm>
        </p:spPr>
        <p:txBody>
          <a:bodyPr/>
          <a:lstStyle/>
          <a:p>
            <a:pPr eaLnBrk="1" hangingPunct="1"/>
            <a:r>
              <a:rPr lang="en-US" altLang="zh-CN"/>
              <a:t>§10.4: Connectivity</a:t>
            </a:r>
            <a:endParaRPr lang="en-US" altLang="zh-CN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95550" y="1916113"/>
            <a:ext cx="7983538" cy="4114800"/>
          </a:xfrm>
        </p:spPr>
        <p:txBody>
          <a:bodyPr/>
          <a:lstStyle/>
          <a:p>
            <a:pPr eaLnBrk="1" hangingPunct="1"/>
            <a:r>
              <a:rPr lang="en-US" altLang="zh-CN"/>
              <a:t>In an undirected graph, a </a:t>
            </a:r>
            <a:r>
              <a:rPr lang="en-US" altLang="zh-CN" i="1"/>
              <a:t>path of length n from u to v</a:t>
            </a:r>
            <a:r>
              <a:rPr lang="en-US" altLang="zh-CN"/>
              <a:t> is a sequence of adjacent edges going from vertex </a:t>
            </a:r>
            <a:r>
              <a:rPr lang="en-US" altLang="zh-CN" i="1"/>
              <a:t>u </a:t>
            </a:r>
            <a:r>
              <a:rPr lang="en-US" altLang="zh-CN"/>
              <a:t>to vertex </a:t>
            </a:r>
            <a:r>
              <a:rPr lang="en-US" altLang="zh-CN" i="1"/>
              <a:t>v</a:t>
            </a:r>
            <a:r>
              <a:rPr lang="en-US" altLang="zh-CN"/>
              <a:t>.</a:t>
            </a:r>
            <a:endParaRPr lang="en-US" altLang="zh-CN"/>
          </a:p>
          <a:p>
            <a:pPr eaLnBrk="1" hangingPunct="1"/>
            <a:r>
              <a:rPr lang="en-US" altLang="zh-CN"/>
              <a:t>A path is a </a:t>
            </a:r>
            <a:r>
              <a:rPr lang="en-US" altLang="zh-CN" i="1"/>
              <a:t>circuit</a:t>
            </a:r>
            <a:r>
              <a:rPr lang="en-US" altLang="zh-CN"/>
              <a:t> if </a:t>
            </a:r>
            <a:r>
              <a:rPr lang="en-US" altLang="zh-CN" i="1">
                <a:solidFill>
                  <a:srgbClr val="FF0000"/>
                </a:solidFill>
              </a:rPr>
              <a:t>u=v</a:t>
            </a:r>
            <a:r>
              <a:rPr lang="en-US" altLang="zh-CN"/>
              <a:t>.</a:t>
            </a:r>
            <a:endParaRPr lang="en-US" altLang="zh-CN"/>
          </a:p>
          <a:p>
            <a:pPr eaLnBrk="1" hangingPunct="1"/>
            <a:r>
              <a:rPr lang="en-US" altLang="zh-CN"/>
              <a:t>A path </a:t>
            </a:r>
            <a:r>
              <a:rPr lang="en-US" altLang="zh-CN" i="1"/>
              <a:t>pass through </a:t>
            </a:r>
            <a:r>
              <a:rPr lang="en-US" altLang="zh-CN"/>
              <a:t>the vertices</a:t>
            </a:r>
            <a:r>
              <a:rPr lang="en-US" altLang="zh-CN" i="1"/>
              <a:t> or </a:t>
            </a:r>
            <a:r>
              <a:rPr lang="en-US" altLang="zh-CN"/>
              <a:t> </a:t>
            </a:r>
            <a:r>
              <a:rPr lang="en-US" altLang="zh-CN" i="1"/>
              <a:t>traverses</a:t>
            </a:r>
            <a:r>
              <a:rPr lang="en-US" altLang="zh-CN"/>
              <a:t> the edges.</a:t>
            </a:r>
            <a:endParaRPr lang="en-US" altLang="zh-CN"/>
          </a:p>
          <a:p>
            <a:pPr eaLnBrk="1" hangingPunct="1"/>
            <a:r>
              <a:rPr lang="en-US" altLang="zh-CN"/>
              <a:t>A path is </a:t>
            </a:r>
            <a:r>
              <a:rPr lang="en-US" altLang="zh-CN" i="1"/>
              <a:t>simple</a:t>
            </a:r>
            <a:r>
              <a:rPr lang="en-US" altLang="zh-CN"/>
              <a:t> if it contains no edge more than once.</a:t>
            </a:r>
            <a:endParaRPr lang="en-US" altLang="zh-CN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 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Connectedness</a:t>
            </a:r>
            <a:endParaRPr lang="en-US" altLang="zh-CN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63750" y="1844675"/>
            <a:ext cx="8604250" cy="4876800"/>
          </a:xfrm>
        </p:spPr>
        <p:txBody>
          <a:bodyPr/>
          <a:lstStyle/>
          <a:p>
            <a:pPr eaLnBrk="1" hangingPunct="1"/>
            <a:r>
              <a:rPr lang="en-US" altLang="zh-CN" dirty="0"/>
              <a:t>An undirected graph is </a:t>
            </a:r>
            <a:r>
              <a:rPr lang="en-US" altLang="zh-CN" i="1" dirty="0"/>
              <a:t>connected</a:t>
            </a:r>
            <a:r>
              <a:rPr lang="en-US" altLang="zh-CN" dirty="0"/>
              <a:t> if there is a path between every pair of distinct vertices in the graph.</a:t>
            </a:r>
            <a:endParaRPr lang="en-US" altLang="zh-CN" dirty="0"/>
          </a:p>
          <a:p>
            <a:pPr eaLnBrk="1" hangingPunct="1"/>
            <a:endParaRPr lang="en-US" altLang="zh-CN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 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/>
              <a:t>A </a:t>
            </a:r>
            <a:r>
              <a:rPr lang="en-US" altLang="zh-CN" i="1" dirty="0"/>
              <a:t>cut vertex</a:t>
            </a:r>
            <a:r>
              <a:rPr lang="en-US" altLang="zh-CN" dirty="0"/>
              <a:t> or </a:t>
            </a:r>
            <a:r>
              <a:rPr lang="en-US" altLang="zh-CN" i="1" dirty="0"/>
              <a:t>cut edge (bridge)</a:t>
            </a:r>
            <a:r>
              <a:rPr lang="en-US" altLang="zh-CN" dirty="0"/>
              <a:t> separates 1 connected component into 2 if removed.</a:t>
            </a:r>
            <a:endParaRPr lang="en-US" altLang="zh-CN" dirty="0"/>
          </a:p>
          <a:p>
            <a:pPr eaLnBrk="1" hangingPunct="1"/>
            <a:endParaRPr lang="en-US" altLang="zh-CN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页脚占位符 5"/>
          <p:cNvSpPr>
            <a:spLocks noGrp="1"/>
          </p:cNvSpPr>
          <p:nvPr>
            <p:ph type="ftr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lnSpc>
                <a:spcPct val="110000"/>
              </a:lnSpc>
              <a:buClrTx/>
              <a:buSzTx/>
              <a:buFontTx/>
            </a:pPr>
            <a:r>
              <a:rPr lang="en-US" altLang="zh-CN" sz="1200" b="1" i="1" dirty="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 , BUPT</a:t>
            </a:r>
            <a:endParaRPr lang="en-US" altLang="zh-CN" sz="12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b" anchorCtr="0"/>
          <a:p>
            <a:pPr eaLnBrk="1" hangingPunct="1"/>
            <a:endParaRPr lang="zh-CN" altLang="zh-CN" dirty="0"/>
          </a:p>
        </p:txBody>
      </p:sp>
      <p:sp>
        <p:nvSpPr>
          <p:cNvPr id="12291" name="Rectangle 3"/>
          <p:cNvSpPr>
            <a:spLocks noGrp="1"/>
          </p:cNvSpPr>
          <p:nvPr>
            <p:ph idx="1"/>
          </p:nvPr>
        </p:nvSpPr>
        <p:spPr>
          <a:xfrm>
            <a:off x="2351088" y="1844675"/>
            <a:ext cx="8132762" cy="4114800"/>
          </a:xfrm>
        </p:spPr>
        <p:txBody>
          <a:bodyPr vert="horz" wrap="square" lIns="91440" tIns="45720" rIns="91440" bIns="45720" anchor="t" anchorCtr="0"/>
          <a:p>
            <a:r>
              <a:rPr lang="en-US" altLang="zh-CN" dirty="0"/>
              <a:t>A</a:t>
            </a:r>
            <a:r>
              <a:rPr lang="en-US" altLang="zh-CN" i="1" dirty="0"/>
              <a:t> Connected component</a:t>
            </a:r>
            <a:r>
              <a:rPr lang="en-US" altLang="zh-CN" dirty="0"/>
              <a:t> of a graph </a:t>
            </a:r>
            <a:r>
              <a:rPr lang="en-US" altLang="zh-CN" i="1" dirty="0"/>
              <a:t>G </a:t>
            </a:r>
            <a:r>
              <a:rPr lang="en-US" altLang="zh-CN" dirty="0"/>
              <a:t>is a connected subgraph of </a:t>
            </a:r>
            <a:r>
              <a:rPr lang="en-US" altLang="zh-CN" i="1" dirty="0"/>
              <a:t>G </a:t>
            </a:r>
            <a:r>
              <a:rPr lang="en-US" altLang="zh-CN" dirty="0"/>
              <a:t>that is not a proper subgraph of another connected subgraph of </a:t>
            </a:r>
            <a:r>
              <a:rPr lang="en-US" altLang="zh-CN" i="1" dirty="0"/>
              <a:t>G.</a:t>
            </a:r>
            <a:r>
              <a:rPr lang="en-US" altLang="zh-CN" dirty="0"/>
              <a:t> </a:t>
            </a:r>
            <a:endParaRPr lang="en-US" altLang="zh-CN" dirty="0"/>
          </a:p>
          <a:p>
            <a:r>
              <a:rPr lang="en-US" altLang="zh-CN" dirty="0"/>
              <a:t>Example 5, p717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pPr eaLnBrk="1" hangingPunct="1"/>
            <a:r>
              <a:rPr lang="en-US" altLang="zh-CN" dirty="0"/>
              <a:t>Connected Components of Call Graph</a:t>
            </a:r>
            <a:endParaRPr lang="en-US" altLang="zh-CN" dirty="0"/>
          </a:p>
          <a:p>
            <a:pPr eaLnBrk="1" hangingPunct="1"/>
            <a:endParaRPr lang="en-US" altLang="zh-CN" dirty="0"/>
          </a:p>
        </p:txBody>
      </p:sp>
      <p:pic>
        <p:nvPicPr>
          <p:cNvPr id="12292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40463" y="3443288"/>
            <a:ext cx="3095625" cy="2397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Vertex Connectivity</a:t>
            </a:r>
            <a:endParaRPr lang="zh-CN" altLang="en-US"/>
          </a:p>
        </p:txBody>
      </p:sp>
      <p:sp>
        <p:nvSpPr>
          <p:cNvPr id="15363" name="内容占位符 2"/>
          <p:cNvSpPr>
            <a:spLocks noGrp="1" noChangeArrowheads="1"/>
          </p:cNvSpPr>
          <p:nvPr>
            <p:ph idx="1"/>
          </p:nvPr>
        </p:nvSpPr>
        <p:spPr>
          <a:xfrm>
            <a:off x="2208214" y="1776413"/>
            <a:ext cx="8131175" cy="4114800"/>
          </a:xfrm>
        </p:spPr>
        <p:txBody>
          <a:bodyPr/>
          <a:lstStyle/>
          <a:p>
            <a:pPr lvl="1"/>
            <a:r>
              <a:rPr lang="en-US" altLang="zh-CN"/>
              <a:t>Nonseparable graphs</a:t>
            </a:r>
            <a:endParaRPr lang="en-US" altLang="zh-CN"/>
          </a:p>
          <a:p>
            <a:pPr lvl="2"/>
            <a:r>
              <a:rPr lang="en-US" altLang="zh-CN"/>
              <a:t>Connected graphs without cut vertices are called nonseparable graphs</a:t>
            </a:r>
            <a:endParaRPr lang="en-US" altLang="zh-CN"/>
          </a:p>
          <a:p>
            <a:pPr lvl="1"/>
            <a:r>
              <a:rPr lang="en-US" altLang="zh-CN"/>
              <a:t>Vertex cut </a:t>
            </a:r>
            <a:endParaRPr lang="en-US" altLang="zh-CN"/>
          </a:p>
          <a:p>
            <a:pPr lvl="2"/>
            <a:r>
              <a:rPr lang="en-US" altLang="zh-CN"/>
              <a:t>A subset V′ of the vertex set V of G = (V, E) is a vertex cut, or separating set, if G − V′ is disconnected.</a:t>
            </a:r>
            <a:endParaRPr lang="en-US" altLang="zh-CN"/>
          </a:p>
        </p:txBody>
      </p:sp>
      <p:sp>
        <p:nvSpPr>
          <p:cNvPr id="15364" name="页脚占位符 3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		School of Computer Science 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Edge Connectivity</a:t>
            </a:r>
            <a:endParaRPr lang="zh-CN" altLang="en-US"/>
          </a:p>
        </p:txBody>
      </p:sp>
      <p:sp>
        <p:nvSpPr>
          <p:cNvPr id="19459" name="内容占位符 2"/>
          <p:cNvSpPr>
            <a:spLocks noGrp="1" noChangeArrowheads="1"/>
          </p:cNvSpPr>
          <p:nvPr>
            <p:ph idx="1"/>
          </p:nvPr>
        </p:nvSpPr>
        <p:spPr>
          <a:xfrm>
            <a:off x="2135188" y="1916113"/>
            <a:ext cx="8204200" cy="4114800"/>
          </a:xfrm>
        </p:spPr>
        <p:txBody>
          <a:bodyPr/>
          <a:lstStyle/>
          <a:p>
            <a:pPr lvl="1"/>
            <a:r>
              <a:rPr lang="en-US" altLang="zh-CN"/>
              <a:t>Edge cut</a:t>
            </a:r>
            <a:endParaRPr lang="en-US" altLang="zh-CN"/>
          </a:p>
          <a:p>
            <a:pPr lvl="2"/>
            <a:r>
              <a:rPr lang="en-US" altLang="zh-CN"/>
              <a:t>A set of edges </a:t>
            </a:r>
            <a:r>
              <a:rPr lang="en-US" altLang="zh-CN" i="1"/>
              <a:t>E</a:t>
            </a:r>
            <a:r>
              <a:rPr lang="en-US" altLang="zh-CN" sz="200"/>
              <a:t>′          </a:t>
            </a:r>
            <a:r>
              <a:rPr lang="en-US" altLang="zh-CN"/>
              <a:t>is called an </a:t>
            </a:r>
            <a:r>
              <a:rPr lang="en-US" altLang="zh-CN" b="1"/>
              <a:t>edge cut </a:t>
            </a:r>
            <a:r>
              <a:rPr lang="en-US" altLang="zh-CN"/>
              <a:t>of </a:t>
            </a:r>
            <a:r>
              <a:rPr lang="en-US" altLang="zh-CN" i="1"/>
              <a:t>G </a:t>
            </a:r>
            <a:r>
              <a:rPr lang="en-US" altLang="zh-CN"/>
              <a:t>if the subgraph </a:t>
            </a:r>
            <a:r>
              <a:rPr lang="en-US" altLang="zh-CN" i="1"/>
              <a:t>G </a:t>
            </a:r>
            <a:r>
              <a:rPr lang="en-US" altLang="zh-CN"/>
              <a:t>− </a:t>
            </a:r>
            <a:r>
              <a:rPr lang="en-US" altLang="zh-CN" i="1"/>
              <a:t>E </a:t>
            </a:r>
            <a:r>
              <a:rPr lang="en-US" altLang="zh-CN" sz="200"/>
              <a:t>′ </a:t>
            </a:r>
            <a:r>
              <a:rPr lang="en-US" altLang="zh-CN"/>
              <a:t>is disconnected.</a:t>
            </a:r>
            <a:endParaRPr lang="en-US" altLang="zh-CN"/>
          </a:p>
          <a:p>
            <a:pPr lvl="1"/>
            <a:r>
              <a:rPr lang="en-US" altLang="zh-CN"/>
              <a:t>Edge connectivity</a:t>
            </a:r>
            <a:endParaRPr lang="zh-CN" altLang="en-US"/>
          </a:p>
          <a:p>
            <a:pPr lvl="2"/>
            <a:r>
              <a:rPr lang="en-US" altLang="zh-CN"/>
              <a:t>The </a:t>
            </a:r>
            <a:r>
              <a:rPr lang="en-US" altLang="zh-CN" b="1"/>
              <a:t>edge connectivity </a:t>
            </a:r>
            <a:r>
              <a:rPr lang="en-US" altLang="zh-CN"/>
              <a:t>of a graph </a:t>
            </a:r>
            <a:r>
              <a:rPr lang="en-US" altLang="zh-CN" i="1"/>
              <a:t>G</a:t>
            </a:r>
            <a:r>
              <a:rPr lang="en-US" altLang="zh-CN"/>
              <a:t>, denoted by </a:t>
            </a:r>
            <a:r>
              <a:rPr lang="zh-CN" altLang="en-US" i="1"/>
              <a:t>𝜆</a:t>
            </a:r>
            <a:r>
              <a:rPr lang="en-US" altLang="zh-CN"/>
              <a:t>(</a:t>
            </a:r>
            <a:r>
              <a:rPr lang="en-US" altLang="zh-CN" i="1"/>
              <a:t>G</a:t>
            </a:r>
            <a:r>
              <a:rPr lang="en-US" altLang="zh-CN"/>
              <a:t>), is the minimum number of edges in an edge cut of </a:t>
            </a:r>
            <a:r>
              <a:rPr lang="en-US" altLang="zh-CN" i="1"/>
              <a:t>G</a:t>
            </a:r>
            <a:r>
              <a:rPr lang="en-US" altLang="zh-CN"/>
              <a:t>.</a:t>
            </a:r>
            <a:endParaRPr lang="en-US" altLang="zh-CN"/>
          </a:p>
          <a:p>
            <a:pPr lvl="2"/>
            <a:r>
              <a:rPr lang="zh-CN" altLang="en-US"/>
              <a:t>𝜆</a:t>
            </a:r>
            <a:r>
              <a:rPr lang="en-US" altLang="zh-CN"/>
              <a:t>(G) = 0 if G is not connected or G has a single vertex. </a:t>
            </a:r>
            <a:endParaRPr lang="en-US" altLang="zh-CN"/>
          </a:p>
          <a:p>
            <a:pPr lvl="2"/>
            <a:r>
              <a:rPr lang="en-US" altLang="zh-CN"/>
              <a:t>If G is a graph with n vertices, then 0 ≤ </a:t>
            </a:r>
            <a:r>
              <a:rPr lang="zh-CN" altLang="en-US"/>
              <a:t>𝜆</a:t>
            </a:r>
            <a:r>
              <a:rPr lang="en-US" altLang="zh-CN"/>
              <a:t>(G) ≤ n − 1.</a:t>
            </a:r>
            <a:endParaRPr lang="en-US" altLang="zh-CN"/>
          </a:p>
          <a:p>
            <a:pPr lvl="2"/>
            <a:r>
              <a:rPr lang="zh-CN" altLang="en-US"/>
              <a:t>𝜆</a:t>
            </a:r>
            <a:r>
              <a:rPr lang="en-US" altLang="zh-CN"/>
              <a:t>(G) = n − 1 where G is a graph with n vertices if and only if G = K</a:t>
            </a:r>
            <a:r>
              <a:rPr lang="en-US" altLang="zh-CN" baseline="-25000"/>
              <a:t>n</a:t>
            </a:r>
            <a:r>
              <a:rPr lang="en-US" altLang="zh-CN"/>
              <a:t>.</a:t>
            </a:r>
            <a:endParaRPr lang="zh-CN" altLang="en-US"/>
          </a:p>
        </p:txBody>
      </p:sp>
      <p:sp>
        <p:nvSpPr>
          <p:cNvPr id="19460" name="页脚占位符 3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 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 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Directed Connectedness</a:t>
            </a:r>
            <a:endParaRPr lang="en-US" altLang="zh-CN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981200"/>
            <a:ext cx="77724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/>
              <a:t>A directed graph is </a:t>
            </a:r>
            <a:r>
              <a:rPr lang="en-US" altLang="zh-CN" i="1"/>
              <a:t>strongly connected</a:t>
            </a:r>
            <a:r>
              <a:rPr lang="en-US" altLang="zh-CN"/>
              <a:t> if there is a path from </a:t>
            </a:r>
            <a:r>
              <a:rPr lang="en-US" altLang="zh-CN" i="1"/>
              <a:t>a</a:t>
            </a:r>
            <a:r>
              <a:rPr lang="en-US" altLang="zh-CN"/>
              <a:t> to </a:t>
            </a:r>
            <a:r>
              <a:rPr lang="en-US" altLang="zh-CN" i="1"/>
              <a:t>b</a:t>
            </a:r>
            <a:r>
              <a:rPr lang="en-US" altLang="zh-CN"/>
              <a:t> and from </a:t>
            </a:r>
            <a:r>
              <a:rPr lang="en-US" altLang="zh-CN" i="1"/>
              <a:t>b</a:t>
            </a:r>
            <a:r>
              <a:rPr lang="en-US" altLang="zh-CN"/>
              <a:t> to </a:t>
            </a:r>
            <a:r>
              <a:rPr lang="en-US" altLang="zh-CN" i="1"/>
              <a:t>a</a:t>
            </a:r>
            <a:r>
              <a:rPr lang="en-US" altLang="zh-CN"/>
              <a:t> whenever </a:t>
            </a:r>
            <a:r>
              <a:rPr lang="en-US" altLang="zh-CN" i="1"/>
              <a:t>a</a:t>
            </a:r>
            <a:r>
              <a:rPr lang="en-US" altLang="zh-CN"/>
              <a:t> and </a:t>
            </a:r>
            <a:r>
              <a:rPr lang="en-US" altLang="zh-CN" i="1"/>
              <a:t>b </a:t>
            </a:r>
            <a:r>
              <a:rPr lang="en-US" altLang="zh-CN"/>
              <a:t>are vertices in the graph.  </a:t>
            </a:r>
            <a:endParaRPr lang="en-US" altLang="zh-CN"/>
          </a:p>
          <a:p>
            <a:pPr eaLnBrk="1" hangingPunct="1">
              <a:lnSpc>
                <a:spcPct val="90000"/>
              </a:lnSpc>
            </a:pPr>
            <a:r>
              <a:rPr lang="en-US" altLang="zh-CN"/>
              <a:t>It is </a:t>
            </a:r>
            <a:r>
              <a:rPr lang="en-US" altLang="zh-CN" i="1"/>
              <a:t>weakly connected</a:t>
            </a:r>
            <a:r>
              <a:rPr lang="en-US" altLang="zh-CN"/>
              <a:t> if there is a path between every two vertices in the underlying </a:t>
            </a:r>
            <a:r>
              <a:rPr lang="en-US" altLang="zh-CN" i="1"/>
              <a:t>undirected</a:t>
            </a:r>
            <a:r>
              <a:rPr lang="en-US" altLang="zh-CN"/>
              <a:t> graph.</a:t>
            </a:r>
            <a:endParaRPr lang="en-US" altLang="zh-CN"/>
          </a:p>
          <a:p>
            <a:pPr eaLnBrk="1" hangingPunct="1">
              <a:lnSpc>
                <a:spcPct val="90000"/>
              </a:lnSpc>
            </a:pPr>
            <a:r>
              <a:rPr lang="en-US" altLang="zh-CN"/>
              <a:t>Note </a:t>
            </a:r>
            <a:r>
              <a:rPr lang="en-US" altLang="zh-CN" i="1"/>
              <a:t>strongly</a:t>
            </a:r>
            <a:r>
              <a:rPr lang="en-US" altLang="zh-CN"/>
              <a:t> implies </a:t>
            </a:r>
            <a:r>
              <a:rPr lang="en-US" altLang="zh-CN" i="1"/>
              <a:t>weakly</a:t>
            </a:r>
            <a:r>
              <a:rPr lang="en-US" altLang="zh-CN"/>
              <a:t> but not vice-versa.</a:t>
            </a:r>
            <a:endParaRPr lang="en-US" altLang="zh-CN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 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600"/>
              <a:t>Counting Paths by Adjacency Matrices</a:t>
            </a:r>
            <a:endParaRPr lang="en-US" altLang="zh-CN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Let </a:t>
            </a:r>
            <a:r>
              <a:rPr lang="en-US" altLang="zh-CN" b="1"/>
              <a:t>A</a:t>
            </a:r>
            <a:r>
              <a:rPr lang="en-US" altLang="zh-CN"/>
              <a:t> be the adjacency matrix of graph </a:t>
            </a:r>
            <a:r>
              <a:rPr lang="en-US" altLang="zh-CN" i="1"/>
              <a:t>G</a:t>
            </a:r>
            <a:r>
              <a:rPr lang="en-US" altLang="zh-CN"/>
              <a:t>.</a:t>
            </a:r>
            <a:endParaRPr lang="en-US" altLang="zh-CN"/>
          </a:p>
          <a:p>
            <a:pPr eaLnBrk="1" hangingPunct="1"/>
            <a:r>
              <a:rPr lang="en-US" altLang="zh-CN"/>
              <a:t>The number of paths of length </a:t>
            </a:r>
            <a:r>
              <a:rPr lang="en-US" altLang="zh-CN" i="1"/>
              <a:t>k</a:t>
            </a:r>
            <a:r>
              <a:rPr lang="en-US" altLang="zh-CN"/>
              <a:t> from </a:t>
            </a:r>
            <a:r>
              <a:rPr lang="en-US" altLang="zh-CN" i="1"/>
              <a:t>v</a:t>
            </a:r>
            <a:r>
              <a:rPr lang="en-US" altLang="zh-CN" i="1" baseline="-25000"/>
              <a:t>i</a:t>
            </a:r>
            <a:r>
              <a:rPr lang="en-US" altLang="zh-CN"/>
              <a:t> to </a:t>
            </a:r>
            <a:r>
              <a:rPr lang="en-US" altLang="zh-CN" i="1"/>
              <a:t>v</a:t>
            </a:r>
            <a:r>
              <a:rPr lang="en-US" altLang="zh-CN" i="1" baseline="-25000"/>
              <a:t>j</a:t>
            </a:r>
            <a:r>
              <a:rPr lang="en-US" altLang="zh-CN"/>
              <a:t> is equal to </a:t>
            </a:r>
            <a:r>
              <a:rPr lang="en-US" altLang="zh-CN">
                <a:solidFill>
                  <a:srgbClr val="FF0000"/>
                </a:solidFill>
              </a:rPr>
              <a:t>(</a:t>
            </a:r>
            <a:r>
              <a:rPr lang="en-US" altLang="zh-CN" b="1">
                <a:solidFill>
                  <a:srgbClr val="FF0000"/>
                </a:solidFill>
              </a:rPr>
              <a:t>A</a:t>
            </a:r>
            <a:r>
              <a:rPr lang="en-US" altLang="zh-CN" i="1" baseline="30000">
                <a:solidFill>
                  <a:srgbClr val="FF0000"/>
                </a:solidFill>
              </a:rPr>
              <a:t>k</a:t>
            </a:r>
            <a:r>
              <a:rPr lang="en-US" altLang="zh-CN">
                <a:solidFill>
                  <a:srgbClr val="FF0000"/>
                </a:solidFill>
              </a:rPr>
              <a:t>)</a:t>
            </a:r>
            <a:r>
              <a:rPr lang="en-US" altLang="zh-CN" i="1" baseline="-25000">
                <a:solidFill>
                  <a:srgbClr val="FF0000"/>
                </a:solidFill>
              </a:rPr>
              <a:t>i,j</a:t>
            </a:r>
            <a:r>
              <a:rPr lang="en-US" altLang="zh-CN"/>
              <a:t>.  </a:t>
            </a:r>
            <a:endParaRPr lang="en-US" altLang="zh-CN"/>
          </a:p>
          <a:p>
            <a:pPr lvl="1" eaLnBrk="1" hangingPunct="1"/>
            <a:r>
              <a:rPr lang="en-US" altLang="zh-CN"/>
              <a:t>The notation </a:t>
            </a:r>
            <a:r>
              <a:rPr lang="en-US" altLang="zh-CN">
                <a:solidFill>
                  <a:srgbClr val="FF0000"/>
                </a:solidFill>
              </a:rPr>
              <a:t>(</a:t>
            </a:r>
            <a:r>
              <a:rPr lang="en-US" altLang="zh-CN" b="1">
                <a:solidFill>
                  <a:srgbClr val="FF0000"/>
                </a:solidFill>
              </a:rPr>
              <a:t>M</a:t>
            </a:r>
            <a:r>
              <a:rPr lang="en-US" altLang="zh-CN">
                <a:solidFill>
                  <a:srgbClr val="FF0000"/>
                </a:solidFill>
              </a:rPr>
              <a:t>)</a:t>
            </a:r>
            <a:r>
              <a:rPr lang="en-US" altLang="zh-CN" i="1" baseline="-25000">
                <a:solidFill>
                  <a:srgbClr val="FF0000"/>
                </a:solidFill>
              </a:rPr>
              <a:t>i,j</a:t>
            </a:r>
            <a:r>
              <a:rPr lang="en-US" altLang="zh-CN"/>
              <a:t> denotes </a:t>
            </a:r>
            <a:r>
              <a:rPr lang="en-US" altLang="zh-CN" i="1">
                <a:solidFill>
                  <a:srgbClr val="FF0000"/>
                </a:solidFill>
              </a:rPr>
              <a:t>m</a:t>
            </a:r>
            <a:r>
              <a:rPr lang="en-US" altLang="zh-CN" i="1" baseline="-25000">
                <a:solidFill>
                  <a:srgbClr val="FF0000"/>
                </a:solidFill>
              </a:rPr>
              <a:t>i,j</a:t>
            </a:r>
            <a:r>
              <a:rPr lang="en-US" altLang="zh-CN"/>
              <a:t> where </a:t>
            </a:r>
            <a:br>
              <a:rPr lang="en-US" altLang="zh-CN"/>
            </a:br>
            <a:r>
              <a:rPr lang="en-US" altLang="zh-CN">
                <a:solidFill>
                  <a:srgbClr val="FF0000"/>
                </a:solidFill>
              </a:rPr>
              <a:t>[</a:t>
            </a:r>
            <a:r>
              <a:rPr lang="en-US" altLang="zh-CN" i="1">
                <a:solidFill>
                  <a:srgbClr val="FF0000"/>
                </a:solidFill>
              </a:rPr>
              <a:t>m</a:t>
            </a:r>
            <a:r>
              <a:rPr lang="en-US" altLang="zh-CN" i="1" baseline="-25000">
                <a:solidFill>
                  <a:srgbClr val="FF0000"/>
                </a:solidFill>
              </a:rPr>
              <a:t>i,j</a:t>
            </a:r>
            <a:r>
              <a:rPr lang="en-US" altLang="zh-CN">
                <a:solidFill>
                  <a:srgbClr val="FF0000"/>
                </a:solidFill>
              </a:rPr>
              <a:t>] = </a:t>
            </a:r>
            <a:r>
              <a:rPr lang="en-US" altLang="zh-CN" b="1">
                <a:solidFill>
                  <a:srgbClr val="FF0000"/>
                </a:solidFill>
              </a:rPr>
              <a:t>M</a:t>
            </a:r>
            <a:r>
              <a:rPr lang="en-US" altLang="zh-CN" i="1"/>
              <a:t>.</a:t>
            </a:r>
            <a:endParaRPr lang="en-US" altLang="zh-CN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822D384-082A-4F3F-9994-3E261300546F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4339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266B907-AE2C-4696-81C7-9E7113D4C3D6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4340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CN"/>
              <a:t>Eulerian graph（</a:t>
            </a:r>
            <a:r>
              <a:rPr kumimoji="0" lang="zh-CN" altLang="en-US"/>
              <a:t>欧拉图）</a:t>
            </a:r>
            <a:endParaRPr kumimoji="0" lang="en-US" altLang="zh-CN"/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400"/>
              <a:t>An </a:t>
            </a:r>
            <a:r>
              <a:rPr lang="en-US" altLang="zh-CN" sz="2400" b="1" i="1" u="sng">
                <a:solidFill>
                  <a:srgbClr val="FF3300"/>
                </a:solidFill>
              </a:rPr>
              <a:t>E</a:t>
            </a:r>
            <a:r>
              <a:rPr lang="en-US" altLang="zh-CN" sz="2400" b="1" i="1">
                <a:solidFill>
                  <a:srgbClr val="FF3300"/>
                </a:solidFill>
              </a:rPr>
              <a:t>uler circuit</a:t>
            </a:r>
            <a:r>
              <a:rPr lang="en-US" altLang="zh-CN" sz="2400"/>
              <a:t> in a graph </a:t>
            </a:r>
            <a:r>
              <a:rPr lang="en-US" altLang="zh-CN" sz="2400" i="1"/>
              <a:t>G</a:t>
            </a:r>
            <a:r>
              <a:rPr lang="en-US" altLang="zh-CN" sz="2400"/>
              <a:t> is a simple circuit containing every </a:t>
            </a:r>
            <a:r>
              <a:rPr lang="en-US" altLang="zh-CN" sz="2400" u="sng"/>
              <a:t>e</a:t>
            </a:r>
            <a:r>
              <a:rPr lang="en-US" altLang="zh-CN" sz="2400"/>
              <a:t>dge of </a:t>
            </a:r>
            <a:r>
              <a:rPr lang="en-US" altLang="zh-CN" sz="2400" i="1"/>
              <a:t>G</a:t>
            </a:r>
            <a:r>
              <a:rPr lang="en-US" altLang="zh-CN" sz="2400"/>
              <a:t>.</a:t>
            </a:r>
            <a:endParaRPr lang="en-US" altLang="zh-CN" sz="2400"/>
          </a:p>
          <a:p>
            <a:pPr eaLnBrk="1" hangingPunct="1">
              <a:lnSpc>
                <a:spcPct val="90000"/>
              </a:lnSpc>
            </a:pPr>
            <a:r>
              <a:rPr lang="en-US" altLang="zh-CN" sz="2400"/>
              <a:t>An </a:t>
            </a:r>
            <a:r>
              <a:rPr lang="en-US" altLang="zh-CN" sz="2400" b="1" i="1" u="sng">
                <a:solidFill>
                  <a:srgbClr val="FF3300"/>
                </a:solidFill>
              </a:rPr>
              <a:t>E</a:t>
            </a:r>
            <a:r>
              <a:rPr lang="en-US" altLang="zh-CN" sz="2400" b="1" i="1">
                <a:solidFill>
                  <a:srgbClr val="FF3300"/>
                </a:solidFill>
              </a:rPr>
              <a:t>uler path</a:t>
            </a:r>
            <a:r>
              <a:rPr lang="en-US" altLang="zh-CN" sz="2400"/>
              <a:t> in </a:t>
            </a:r>
            <a:r>
              <a:rPr lang="en-US" altLang="zh-CN" sz="2400" i="1"/>
              <a:t>G</a:t>
            </a:r>
            <a:r>
              <a:rPr lang="en-US" altLang="zh-CN" sz="2400"/>
              <a:t> is a simple path containing every </a:t>
            </a:r>
            <a:r>
              <a:rPr lang="en-US" altLang="zh-CN" sz="2400" u="sng"/>
              <a:t>e</a:t>
            </a:r>
            <a:r>
              <a:rPr lang="en-US" altLang="zh-CN" sz="2400"/>
              <a:t>dge of </a:t>
            </a:r>
            <a:r>
              <a:rPr lang="en-US" altLang="zh-CN" sz="2400" i="1"/>
              <a:t>G</a:t>
            </a:r>
            <a:r>
              <a:rPr lang="en-US" altLang="zh-CN" sz="2400"/>
              <a:t>.</a:t>
            </a:r>
            <a:endParaRPr lang="en-US" altLang="zh-CN" sz="2400"/>
          </a:p>
          <a:p>
            <a:pPr eaLnBrk="1" hangingPunct="1">
              <a:lnSpc>
                <a:spcPct val="90000"/>
              </a:lnSpc>
            </a:pPr>
            <a:r>
              <a:rPr lang="en-US" altLang="zh-CN" sz="2400"/>
              <a:t>A walk in a graph is called an </a:t>
            </a:r>
            <a:r>
              <a:rPr lang="en-US" altLang="zh-CN" sz="2400" b="1" i="1">
                <a:solidFill>
                  <a:schemeClr val="hlink"/>
                </a:solidFill>
              </a:rPr>
              <a:t>Euler tour</a:t>
            </a:r>
            <a:r>
              <a:rPr lang="en-US" altLang="zh-CN" sz="2400"/>
              <a:t> if it starts and ends in the same place and uses each edge exactly once.</a:t>
            </a:r>
            <a:endParaRPr lang="en-US" altLang="zh-CN" sz="2400"/>
          </a:p>
          <a:p>
            <a:pPr eaLnBrk="1" hangingPunct="1">
              <a:lnSpc>
                <a:spcPct val="90000"/>
              </a:lnSpc>
            </a:pPr>
            <a:r>
              <a:rPr lang="en-US" altLang="zh-CN" sz="2400"/>
              <a:t>A walk in a graph is called an </a:t>
            </a:r>
            <a:r>
              <a:rPr lang="en-US" altLang="zh-CN" sz="2400" b="1" i="1">
                <a:solidFill>
                  <a:schemeClr val="hlink"/>
                </a:solidFill>
              </a:rPr>
              <a:t>Euler trail</a:t>
            </a:r>
            <a:r>
              <a:rPr lang="en-US" altLang="zh-CN" sz="2400"/>
              <a:t> if it uses each edge exactly once.</a:t>
            </a:r>
            <a:endParaRPr lang="en-US" altLang="zh-CN" sz="2400"/>
          </a:p>
          <a:p>
            <a:pPr eaLnBrk="1" hangingPunct="1">
              <a:lnSpc>
                <a:spcPct val="90000"/>
              </a:lnSpc>
            </a:pPr>
            <a:r>
              <a:rPr lang="en-US" altLang="zh-CN" sz="2400"/>
              <a:t>If a graph has an Euler tour, it is said to be an </a:t>
            </a:r>
            <a:r>
              <a:rPr lang="en-US" altLang="zh-CN" sz="2400" b="1" i="1">
                <a:solidFill>
                  <a:schemeClr val="hlink"/>
                </a:solidFill>
              </a:rPr>
              <a:t>Eulerian graph</a:t>
            </a:r>
            <a:r>
              <a:rPr lang="en-US" altLang="zh-CN" sz="2400"/>
              <a:t>.</a:t>
            </a:r>
            <a:endParaRPr lang="zh-CN" alt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日期占位符 4"/>
          <p:cNvSpPr>
            <a:spLocks noGrp="1" noChangeArrowheads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4854236-48E3-426C-8B34-5EC04D7498A9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8675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§8.2: Solving Recurrences</a:t>
            </a:r>
            <a:endParaRPr lang="en-US" altLang="zh-CN">
              <a:cs typeface="Times New Roman" panose="02020603050405020304" pitchFamily="18" charset="0"/>
            </a:endParaRPr>
          </a:p>
        </p:txBody>
      </p:sp>
      <p:sp>
        <p:nvSpPr>
          <p:cNvPr id="28677" name="Rectangle 3"/>
          <p:cNvSpPr>
            <a:spLocks noGrp="1" noChangeArrowheads="1"/>
          </p:cNvSpPr>
          <p:nvPr>
            <p:ph idx="1"/>
          </p:nvPr>
        </p:nvSpPr>
        <p:spPr>
          <a:xfrm>
            <a:off x="2566988" y="21336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400"/>
              <a:t>A </a:t>
            </a:r>
            <a:r>
              <a:rPr lang="en-US" altLang="zh-CN" sz="2400" i="1" u="sng"/>
              <a:t>li</a:t>
            </a:r>
            <a:r>
              <a:rPr lang="en-US" altLang="zh-CN" sz="2400" i="1"/>
              <a:t>near </a:t>
            </a:r>
            <a:r>
              <a:rPr lang="en-US" altLang="zh-CN" sz="2400" i="1" u="sng"/>
              <a:t>ho</a:t>
            </a:r>
            <a:r>
              <a:rPr lang="en-US" altLang="zh-CN" sz="2400" i="1"/>
              <a:t>mogeneous </a:t>
            </a:r>
            <a:r>
              <a:rPr lang="en-US" altLang="zh-CN" sz="2400" i="1" u="sng"/>
              <a:t>re</a:t>
            </a:r>
            <a:r>
              <a:rPr lang="en-US" altLang="zh-CN" sz="2400" i="1"/>
              <a:t>currence of degree </a:t>
            </a:r>
            <a:r>
              <a:rPr lang="en-US" altLang="zh-CN" sz="2400" i="1" u="sng"/>
              <a:t>k</a:t>
            </a:r>
            <a:r>
              <a:rPr lang="en-US" altLang="zh-CN" sz="2400" i="1"/>
              <a:t> with </a:t>
            </a:r>
            <a:r>
              <a:rPr lang="en-US" altLang="zh-CN" sz="2400" i="1" u="sng"/>
              <a:t>co</a:t>
            </a:r>
            <a:r>
              <a:rPr lang="en-US" altLang="zh-CN" sz="2400" i="1"/>
              <a:t>nstant </a:t>
            </a:r>
            <a:r>
              <a:rPr lang="en-US" altLang="zh-CN" sz="2400" i="1" u="sng"/>
              <a:t>co</a:t>
            </a:r>
            <a:r>
              <a:rPr lang="en-US" altLang="zh-CN" sz="2400" i="1"/>
              <a:t>efficients</a:t>
            </a:r>
            <a:r>
              <a:rPr lang="en-US" altLang="zh-CN" sz="2400"/>
              <a:t> (“</a:t>
            </a:r>
            <a:r>
              <a:rPr lang="en-US" altLang="zh-CN" sz="2400" i="1"/>
              <a:t>k-</a:t>
            </a:r>
            <a:r>
              <a:rPr lang="en-US" altLang="zh-CN" sz="2400"/>
              <a:t>LiHoReCoCo”,</a:t>
            </a:r>
            <a:r>
              <a:rPr lang="en-US" altLang="zh-CN" sz="2400">
                <a:solidFill>
                  <a:schemeClr val="hlink"/>
                </a:solidFill>
              </a:rPr>
              <a:t>k</a:t>
            </a:r>
            <a:r>
              <a:rPr lang="zh-CN" altLang="en-US" sz="2400">
                <a:solidFill>
                  <a:schemeClr val="hlink"/>
                </a:solidFill>
              </a:rPr>
              <a:t>阶定常系数线性齐次递推关系</a:t>
            </a:r>
            <a:r>
              <a:rPr lang="en-US" altLang="zh-CN" sz="2400"/>
              <a:t>) is a recurrence of the form</a:t>
            </a:r>
            <a:br>
              <a:rPr lang="en-US" altLang="zh-CN" sz="2400"/>
            </a:br>
            <a:r>
              <a:rPr lang="en-US" altLang="zh-CN" sz="2400"/>
              <a:t>	</a:t>
            </a:r>
            <a:r>
              <a:rPr lang="en-US" altLang="zh-CN" sz="2400" i="1"/>
              <a:t>a</a:t>
            </a:r>
            <a:r>
              <a:rPr lang="en-US" altLang="zh-CN" sz="2400" i="1" baseline="-25000"/>
              <a:t>n</a:t>
            </a:r>
            <a:r>
              <a:rPr lang="en-US" altLang="zh-CN" sz="2400"/>
              <a:t> = </a:t>
            </a:r>
            <a:r>
              <a:rPr lang="en-US" altLang="zh-CN" sz="2400" i="1"/>
              <a:t>c</a:t>
            </a:r>
            <a:r>
              <a:rPr lang="en-US" altLang="zh-CN" sz="2400" baseline="-25000"/>
              <a:t>1</a:t>
            </a:r>
            <a:r>
              <a:rPr lang="en-US" altLang="zh-CN" sz="2400" i="1"/>
              <a:t>a</a:t>
            </a:r>
            <a:r>
              <a:rPr lang="en-US" altLang="zh-CN" sz="2400" i="1" baseline="-25000"/>
              <a:t>n</a:t>
            </a:r>
            <a:r>
              <a:rPr lang="en-US" altLang="zh-CN" sz="2400" baseline="-25000"/>
              <a:t>−1</a:t>
            </a:r>
            <a:r>
              <a:rPr lang="en-US" altLang="zh-CN" sz="2400"/>
              <a:t> + … + </a:t>
            </a:r>
            <a:r>
              <a:rPr lang="en-US" altLang="zh-CN" sz="2400" i="1"/>
              <a:t>c</a:t>
            </a:r>
            <a:r>
              <a:rPr lang="en-US" altLang="zh-CN" sz="2400" i="1" baseline="-25000"/>
              <a:t>k</a:t>
            </a:r>
            <a:r>
              <a:rPr lang="en-US" altLang="zh-CN" sz="2400" i="1"/>
              <a:t>a</a:t>
            </a:r>
            <a:r>
              <a:rPr lang="en-US" altLang="zh-CN" sz="2400" i="1" baseline="-25000"/>
              <a:t>n</a:t>
            </a:r>
            <a:r>
              <a:rPr lang="en-US" altLang="zh-CN" sz="2400" baseline="-25000"/>
              <a:t>−</a:t>
            </a:r>
            <a:r>
              <a:rPr lang="en-US" altLang="zh-CN" sz="2400" i="1" baseline="-25000"/>
              <a:t>k</a:t>
            </a:r>
            <a:r>
              <a:rPr lang="en-US" altLang="zh-CN" sz="2400"/>
              <a:t>,</a:t>
            </a:r>
            <a:br>
              <a:rPr lang="en-US" altLang="zh-CN" sz="2400"/>
            </a:br>
            <a:r>
              <a:rPr lang="en-US" altLang="zh-CN" sz="2400"/>
              <a:t>where the </a:t>
            </a:r>
            <a:r>
              <a:rPr lang="en-US" altLang="zh-CN" sz="2400" i="1"/>
              <a:t>c</a:t>
            </a:r>
            <a:r>
              <a:rPr lang="en-US" altLang="zh-CN" sz="2400" i="1" baseline="-25000"/>
              <a:t>i, </a:t>
            </a:r>
            <a:r>
              <a:rPr lang="en-US" altLang="zh-CN" sz="2400" i="1"/>
              <a:t>(i = 1, .., k) </a:t>
            </a:r>
            <a:r>
              <a:rPr lang="en-US" altLang="zh-CN" sz="2400"/>
              <a:t>are all real, and </a:t>
            </a:r>
            <a:r>
              <a:rPr lang="en-US" altLang="zh-CN" sz="2400" i="1"/>
              <a:t>c</a:t>
            </a:r>
            <a:r>
              <a:rPr lang="en-US" altLang="zh-CN" sz="2400" i="1" baseline="-25000"/>
              <a:t>k</a:t>
            </a:r>
            <a:r>
              <a:rPr lang="en-US" altLang="zh-CN" sz="2400" baseline="-25000"/>
              <a:t> </a:t>
            </a:r>
            <a:r>
              <a:rPr lang="en-US" altLang="zh-CN" sz="2400"/>
              <a:t>≠ 0.</a:t>
            </a:r>
            <a:endParaRPr lang="en-US" altLang="zh-CN" sz="2400"/>
          </a:p>
          <a:p>
            <a:pPr eaLnBrk="1" hangingPunct="1">
              <a:lnSpc>
                <a:spcPct val="90000"/>
              </a:lnSpc>
            </a:pPr>
            <a:r>
              <a:rPr lang="en-US" altLang="zh-CN" sz="2400"/>
              <a:t>Note</a:t>
            </a:r>
            <a:endParaRPr lang="en-US" altLang="zh-CN" sz="2400"/>
          </a:p>
          <a:p>
            <a:pPr lvl="1" eaLnBrk="1" hangingPunct="1">
              <a:lnSpc>
                <a:spcPct val="90000"/>
              </a:lnSpc>
            </a:pPr>
            <a:r>
              <a:rPr lang="en-US" altLang="zh-CN" sz="2000"/>
              <a:t>On the right-hand side, the summands(</a:t>
            </a:r>
            <a:r>
              <a:rPr lang="zh-CN" altLang="en-US" sz="2000"/>
              <a:t>被加数） </a:t>
            </a:r>
            <a:r>
              <a:rPr lang="en-US" altLang="zh-CN" sz="2000"/>
              <a:t>are each built the same (</a:t>
            </a:r>
            <a:r>
              <a:rPr lang="en-US" altLang="zh-CN" sz="2000">
                <a:solidFill>
                  <a:schemeClr val="hlink"/>
                </a:solidFill>
              </a:rPr>
              <a:t>homogeneous</a:t>
            </a:r>
            <a:r>
              <a:rPr lang="en-US" altLang="zh-CN" sz="2000"/>
              <a:t>) way as a multiple of one of the k (</a:t>
            </a:r>
            <a:r>
              <a:rPr lang="en-US" altLang="zh-CN" sz="2000">
                <a:solidFill>
                  <a:schemeClr val="hlink"/>
                </a:solidFill>
              </a:rPr>
              <a:t>degree k</a:t>
            </a:r>
            <a:r>
              <a:rPr lang="en-US" altLang="zh-CN" sz="2000"/>
              <a:t>) previous terms (</a:t>
            </a:r>
            <a:r>
              <a:rPr lang="en-US" altLang="zh-CN" sz="2000">
                <a:solidFill>
                  <a:schemeClr val="hlink"/>
                </a:solidFill>
              </a:rPr>
              <a:t>linear</a:t>
            </a:r>
            <a:r>
              <a:rPr lang="en-US" altLang="zh-CN" sz="2000"/>
              <a:t>).</a:t>
            </a:r>
            <a:endParaRPr lang="en-US" altLang="zh-CN" sz="2000"/>
          </a:p>
          <a:p>
            <a:pPr lvl="1" eaLnBrk="1" hangingPunct="1">
              <a:lnSpc>
                <a:spcPct val="90000"/>
              </a:lnSpc>
            </a:pPr>
            <a:r>
              <a:rPr lang="en-US" altLang="zh-CN" sz="2000"/>
              <a:t>The solution is uniquely determined if </a:t>
            </a:r>
            <a:r>
              <a:rPr lang="en-US" altLang="zh-CN" sz="2000" i="1"/>
              <a:t>k</a:t>
            </a:r>
            <a:r>
              <a:rPr lang="en-US" altLang="zh-CN" sz="2000"/>
              <a:t> initial conditions </a:t>
            </a:r>
            <a:r>
              <a:rPr lang="en-US" altLang="zh-CN" sz="2000" i="1"/>
              <a:t>a</a:t>
            </a:r>
            <a:r>
              <a:rPr lang="en-US" altLang="zh-CN" sz="2000" baseline="-25000"/>
              <a:t>0</a:t>
            </a:r>
            <a:r>
              <a:rPr lang="en-US" altLang="zh-CN" sz="2000"/>
              <a:t>…</a:t>
            </a:r>
            <a:r>
              <a:rPr lang="en-US" altLang="zh-CN" sz="2000" i="1"/>
              <a:t>a</a:t>
            </a:r>
            <a:r>
              <a:rPr lang="en-US" altLang="zh-CN" sz="2000" i="1" baseline="-25000"/>
              <a:t>k</a:t>
            </a:r>
            <a:r>
              <a:rPr lang="en-US" altLang="zh-CN" sz="2000" baseline="-25000"/>
              <a:t>−1</a:t>
            </a:r>
            <a:r>
              <a:rPr lang="en-US" altLang="zh-CN" sz="2000"/>
              <a:t> are provided.</a:t>
            </a:r>
            <a:endParaRPr lang="en-US" altLang="zh-CN" sz="200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EE76796-4349-4F5F-BFA5-CD0F416C630E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1747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0250ADE-D722-4B99-A169-3F0410BFF487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174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CN">
                <a:solidFill>
                  <a:schemeClr val="folHlink"/>
                </a:solidFill>
              </a:rPr>
              <a:t>Hamiltonian Graph</a:t>
            </a:r>
            <a:br>
              <a:rPr kumimoji="0" lang="en-US" altLang="zh-CN">
                <a:solidFill>
                  <a:schemeClr val="folHlink"/>
                </a:solidFill>
              </a:rPr>
            </a:br>
            <a:r>
              <a:rPr kumimoji="0" lang="en-US" altLang="zh-CN">
                <a:solidFill>
                  <a:schemeClr val="folHlink"/>
                </a:solidFill>
              </a:rPr>
              <a:t>（</a:t>
            </a:r>
            <a:r>
              <a:rPr kumimoji="0" lang="zh-CN" altLang="en-US">
                <a:solidFill>
                  <a:schemeClr val="folHlink"/>
                </a:solidFill>
              </a:rPr>
              <a:t>哈密顿图）</a:t>
            </a:r>
            <a:endParaRPr kumimoji="0" lang="zh-CN" altLang="en-US">
              <a:solidFill>
                <a:schemeClr val="folHlink"/>
              </a:solidFill>
            </a:endParaRP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400"/>
              <a:t>A graph has a </a:t>
            </a:r>
            <a:r>
              <a:rPr lang="en-US" altLang="zh-CN" sz="2400" i="1">
                <a:solidFill>
                  <a:schemeClr val="hlink"/>
                </a:solidFill>
              </a:rPr>
              <a:t>Hamiltonian tour</a:t>
            </a:r>
            <a:r>
              <a:rPr lang="en-US" altLang="zh-CN" sz="2400"/>
              <a:t> if there is a tour that visits every vertex exactly once (and returns to its starting point).</a:t>
            </a:r>
            <a:endParaRPr lang="en-US" altLang="zh-CN" sz="2400"/>
          </a:p>
          <a:p>
            <a:pPr eaLnBrk="1" hangingPunct="1">
              <a:lnSpc>
                <a:spcPct val="90000"/>
              </a:lnSpc>
            </a:pPr>
            <a:r>
              <a:rPr lang="en-US" altLang="zh-CN" sz="2400"/>
              <a:t>A graph with a Hamiltonian tour is called a </a:t>
            </a:r>
            <a:r>
              <a:rPr lang="en-US" altLang="zh-CN" sz="2400" i="1">
                <a:solidFill>
                  <a:schemeClr val="hlink"/>
                </a:solidFill>
              </a:rPr>
              <a:t>Hamiltonian</a:t>
            </a:r>
            <a:r>
              <a:rPr lang="en-US" altLang="zh-CN" sz="2400">
                <a:solidFill>
                  <a:schemeClr val="hlink"/>
                </a:solidFill>
              </a:rPr>
              <a:t> </a:t>
            </a:r>
            <a:r>
              <a:rPr lang="en-US" altLang="zh-CN" sz="2400" i="1">
                <a:solidFill>
                  <a:schemeClr val="hlink"/>
                </a:solidFill>
              </a:rPr>
              <a:t>graph</a:t>
            </a:r>
            <a:r>
              <a:rPr lang="en-US" altLang="zh-CN" sz="2400"/>
              <a:t>.</a:t>
            </a:r>
            <a:endParaRPr lang="en-US" altLang="zh-CN" sz="2400"/>
          </a:p>
          <a:p>
            <a:pPr eaLnBrk="1" hangingPunct="1">
              <a:lnSpc>
                <a:spcPct val="90000"/>
              </a:lnSpc>
            </a:pPr>
            <a:r>
              <a:rPr lang="en-US" altLang="zh-CN" sz="2400"/>
              <a:t>A </a:t>
            </a:r>
            <a:r>
              <a:rPr lang="en-US" altLang="zh-CN" sz="2400" i="1">
                <a:solidFill>
                  <a:schemeClr val="hlink"/>
                </a:solidFill>
              </a:rPr>
              <a:t>Hamiltonian path</a:t>
            </a:r>
            <a:r>
              <a:rPr lang="en-US" altLang="zh-CN" sz="2400"/>
              <a:t> is a path that contains each vertex exactly once.</a:t>
            </a:r>
            <a:endParaRPr lang="en-US" altLang="zh-CN" sz="2400"/>
          </a:p>
          <a:p>
            <a:pPr eaLnBrk="1" hangingPunct="1">
              <a:lnSpc>
                <a:spcPct val="90000"/>
              </a:lnSpc>
            </a:pPr>
            <a:r>
              <a:rPr lang="en-US" altLang="zh-CN" sz="2400"/>
              <a:t>A </a:t>
            </a:r>
            <a:r>
              <a:rPr lang="en-US" altLang="zh-CN" sz="2400" b="1" i="1"/>
              <a:t>Hamil</a:t>
            </a:r>
            <a:r>
              <a:rPr lang="en-US" altLang="zh-CN" sz="2400" b="1" i="1" u="sng"/>
              <a:t>t</a:t>
            </a:r>
            <a:r>
              <a:rPr lang="en-US" altLang="zh-CN" sz="2400" b="1" i="1"/>
              <a:t>on circuit</a:t>
            </a:r>
            <a:r>
              <a:rPr lang="en-US" altLang="zh-CN" sz="2400"/>
              <a:t> is a circuit that traverses each ver</a:t>
            </a:r>
            <a:r>
              <a:rPr lang="en-US" altLang="zh-CN" sz="2400" u="sng"/>
              <a:t>t</a:t>
            </a:r>
            <a:r>
              <a:rPr lang="en-US" altLang="zh-CN" sz="2400"/>
              <a:t>ex in </a:t>
            </a:r>
            <a:r>
              <a:rPr lang="en-US" altLang="zh-CN" sz="2400" i="1"/>
              <a:t>G</a:t>
            </a:r>
            <a:r>
              <a:rPr lang="en-US" altLang="zh-CN" sz="2400"/>
              <a:t> exactly once.</a:t>
            </a:r>
            <a:endParaRPr lang="en-US" altLang="zh-CN" sz="2400"/>
          </a:p>
          <a:p>
            <a:pPr eaLnBrk="1" hangingPunct="1">
              <a:lnSpc>
                <a:spcPct val="90000"/>
              </a:lnSpc>
            </a:pPr>
            <a:r>
              <a:rPr lang="en-US" altLang="zh-CN" sz="2400"/>
              <a:t>A </a:t>
            </a:r>
            <a:r>
              <a:rPr lang="en-US" altLang="zh-CN" sz="2400" b="1" i="1"/>
              <a:t>Hamil</a:t>
            </a:r>
            <a:r>
              <a:rPr lang="en-US" altLang="zh-CN" sz="2400" b="1" i="1" u="sng"/>
              <a:t>t</a:t>
            </a:r>
            <a:r>
              <a:rPr lang="en-US" altLang="zh-CN" sz="2400" b="1" i="1"/>
              <a:t>on path</a:t>
            </a:r>
            <a:r>
              <a:rPr lang="en-US" altLang="zh-CN" sz="2400"/>
              <a:t> is a path that traverses each ver</a:t>
            </a:r>
            <a:r>
              <a:rPr lang="en-US" altLang="zh-CN" sz="2400" u="sng"/>
              <a:t>t</a:t>
            </a:r>
            <a:r>
              <a:rPr lang="en-US" altLang="zh-CN" sz="2400"/>
              <a:t>ex in </a:t>
            </a:r>
            <a:r>
              <a:rPr lang="en-US" altLang="zh-CN" sz="2400" i="1"/>
              <a:t>G</a:t>
            </a:r>
            <a:r>
              <a:rPr lang="en-US" altLang="zh-CN" sz="2400"/>
              <a:t> exactly once</a:t>
            </a:r>
            <a:endParaRPr lang="zh-CN" altLang="en-US" sz="24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D542D63-77F3-4B0F-BF67-E0319889A0B5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8195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F7B1424-21E7-4E24-9E80-7A79FFBF84FC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8196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Shortest Path Problem</a:t>
            </a:r>
            <a:endParaRPr lang="en-US" altLang="zh-CN" dirty="0"/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/>
              <a:t>There are two types of such problems</a:t>
            </a:r>
            <a:endParaRPr lang="en-US" altLang="zh-CN" dirty="0"/>
          </a:p>
          <a:p>
            <a:pPr lvl="1" eaLnBrk="1" hangingPunct="1"/>
            <a:r>
              <a:rPr lang="en-US" altLang="zh-CN" dirty="0"/>
              <a:t>Determining the shortest path from a vertex to an assigned vertex. </a:t>
            </a:r>
            <a:endParaRPr lang="en-US" altLang="zh-CN" dirty="0"/>
          </a:p>
          <a:p>
            <a:pPr lvl="1" eaLnBrk="1" hangingPunct="1"/>
            <a:r>
              <a:rPr lang="en-US" altLang="zh-CN" dirty="0"/>
              <a:t>Determining the shortest path of any two vertices in the graph.</a:t>
            </a:r>
            <a:endParaRPr lang="en-US" altLang="zh-CN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 eaLnBrk="1" hangingPunct="1">
              <a:buClrTx/>
              <a:buFontTx/>
            </a:pPr>
            <a:fld id="{9A0DB2DC-4C9A-4742-B13C-FB6460FD3503}" type="slidenum">
              <a:rPr lang="zh-CN" altLang="en-US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1266" name="日期占位符 4"/>
          <p:cNvSpPr>
            <a:spLocks noGrp="1"/>
          </p:cNvSpPr>
          <p:nvPr>
            <p:ph type="dt" sz="half" idx="11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>
              <a:buClrTx/>
              <a:buFontTx/>
            </a:pPr>
            <a:fld id="{BB962C8B-B14F-4D97-AF65-F5344CB8AC3E}" type="datetime1">
              <a:rPr lang="zh-CN" altLang="en-US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1267" name="页脚占位符 5"/>
          <p:cNvSpPr>
            <a:spLocks noGrp="1"/>
          </p:cNvSpPr>
          <p:nvPr>
            <p:ph type="ftr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>
              <a:lnSpc>
                <a:spcPct val="110000"/>
              </a:lnSpc>
              <a:buClrTx/>
              <a:buFontTx/>
            </a:pPr>
            <a:r>
              <a:rPr lang="en-US" altLang="zh-CN" sz="1200" b="1" i="1" dirty="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zh-CN" altLang="en-US" sz="12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pic>
        <p:nvPicPr>
          <p:cNvPr id="1126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9150" y="458788"/>
            <a:ext cx="6553200" cy="59229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28D3B6A-2B46-450F-98A4-87590D8910DC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47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F7D1804-91CB-4DE1-8590-42B93B6030B5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4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9" y="596900"/>
            <a:ext cx="7793037" cy="1143000"/>
          </a:xfrm>
        </p:spPr>
        <p:txBody>
          <a:bodyPr/>
          <a:lstStyle/>
          <a:p>
            <a:pPr eaLnBrk="1" hangingPunct="1"/>
            <a:r>
              <a:rPr lang="en-US" altLang="zh-CN">
                <a:solidFill>
                  <a:schemeClr val="folHlink"/>
                </a:solidFill>
              </a:rPr>
              <a:t>Planar Graphs – </a:t>
            </a:r>
            <a:r>
              <a:rPr lang="zh-CN" altLang="en-US">
                <a:solidFill>
                  <a:schemeClr val="folHlink"/>
                </a:solidFill>
                <a:latin typeface="华文新魏" panose="02010800040101010101" pitchFamily="2" charset="-122"/>
              </a:rPr>
              <a:t>平面图</a:t>
            </a:r>
            <a:endParaRPr lang="en-US" altLang="zh-CN">
              <a:solidFill>
                <a:schemeClr val="folHlink"/>
              </a:solidFill>
              <a:latin typeface="华文新魏" panose="02010800040101010101" pitchFamily="2" charset="-122"/>
            </a:endParaRP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40013" y="1844675"/>
            <a:ext cx="7772400" cy="4114800"/>
          </a:xfrm>
        </p:spPr>
        <p:txBody>
          <a:bodyPr/>
          <a:lstStyle/>
          <a:p>
            <a:pPr eaLnBrk="1" hangingPunct="1"/>
            <a:r>
              <a:rPr kumimoji="0" lang="en-US" altLang="zh-CN"/>
              <a:t>A graph is called </a:t>
            </a:r>
            <a:r>
              <a:rPr kumimoji="0" lang="en-US" altLang="zh-CN" b="1" i="1">
                <a:solidFill>
                  <a:schemeClr val="hlink"/>
                </a:solidFill>
              </a:rPr>
              <a:t>planar</a:t>
            </a:r>
            <a:r>
              <a:rPr kumimoji="0" lang="en-US" altLang="zh-CN"/>
              <a:t> if it can be drawn in the plane in such a way that no two edges cross.</a:t>
            </a:r>
            <a:endParaRPr kumimoji="0" lang="en-US" altLang="zh-CN"/>
          </a:p>
          <a:p>
            <a:pPr eaLnBrk="1" hangingPunct="1"/>
            <a:r>
              <a:rPr kumimoji="0" lang="en-US" altLang="zh-CN"/>
              <a:t>Example of a planar graph: The clique on 4 nodes.</a:t>
            </a:r>
            <a:endParaRPr kumimoji="0" lang="zh-CN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6C23029-C6EC-42E4-A4A2-47D54DA7897B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4339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E956CA5-7294-4639-A5AB-4F8AE4FF520D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4340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9" y="596900"/>
            <a:ext cx="7793037" cy="1143000"/>
          </a:xfrm>
        </p:spPr>
        <p:txBody>
          <a:bodyPr/>
          <a:lstStyle/>
          <a:p>
            <a:pPr eaLnBrk="1" hangingPunct="1"/>
            <a:r>
              <a:rPr lang="en-US" altLang="zh-CN"/>
              <a:t>Euler Theorem 1752</a:t>
            </a:r>
            <a:endParaRPr lang="zh-CN" altLang="en-US"/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Let </a:t>
            </a:r>
            <a:r>
              <a:rPr lang="en-US" altLang="zh-CN" i="1"/>
              <a:t>G </a:t>
            </a:r>
            <a:r>
              <a:rPr lang="en-US" altLang="zh-CN"/>
              <a:t>be a connected planar simple graph with </a:t>
            </a:r>
            <a:r>
              <a:rPr lang="en-US" altLang="zh-CN" i="1"/>
              <a:t>e</a:t>
            </a:r>
            <a:r>
              <a:rPr lang="en-US" altLang="zh-CN"/>
              <a:t> edges and </a:t>
            </a:r>
            <a:r>
              <a:rPr lang="en-US" altLang="zh-CN" i="1"/>
              <a:t>v </a:t>
            </a:r>
            <a:r>
              <a:rPr lang="en-US" altLang="zh-CN"/>
              <a:t>vertices. Let </a:t>
            </a:r>
            <a:r>
              <a:rPr lang="en-US" altLang="zh-CN" i="1"/>
              <a:t>r</a:t>
            </a:r>
            <a:r>
              <a:rPr lang="en-US" altLang="zh-CN"/>
              <a:t> be the number of regions in a planar representation of </a:t>
            </a:r>
            <a:r>
              <a:rPr lang="en-US" altLang="zh-CN" i="1"/>
              <a:t>G</a:t>
            </a:r>
            <a:r>
              <a:rPr lang="en-US" altLang="zh-CN"/>
              <a:t>. Then </a:t>
            </a:r>
            <a:r>
              <a:rPr lang="en-US" altLang="zh-CN" i="1"/>
              <a:t>r</a:t>
            </a:r>
            <a:r>
              <a:rPr lang="en-US" altLang="zh-CN"/>
              <a:t> = </a:t>
            </a:r>
            <a:r>
              <a:rPr lang="en-US" altLang="zh-CN" i="1"/>
              <a:t>e</a:t>
            </a:r>
            <a:r>
              <a:rPr lang="en-US" altLang="zh-CN"/>
              <a:t> − </a:t>
            </a:r>
            <a:r>
              <a:rPr lang="en-US" altLang="zh-CN" i="1"/>
              <a:t>v</a:t>
            </a:r>
            <a:r>
              <a:rPr lang="en-US" altLang="zh-CN"/>
              <a:t> +2.</a:t>
            </a:r>
            <a:endParaRPr kumimoji="0" lang="zh-CN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43D8037-ED8C-44FF-B9E0-149C575EF9DA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9459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E9AFBB3-87ED-4DAD-9471-08681D1EF06B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9460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9" y="596900"/>
            <a:ext cx="7793037" cy="1143000"/>
          </a:xfrm>
        </p:spPr>
        <p:txBody>
          <a:bodyPr/>
          <a:lstStyle/>
          <a:p>
            <a:pPr eaLnBrk="1" hangingPunct="1"/>
            <a:r>
              <a:rPr kumimoji="0" lang="en-US" altLang="zh-CN"/>
              <a:t>Theorem</a:t>
            </a:r>
            <a:endParaRPr kumimoji="0" lang="zh-CN" altLang="en-US"/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kumimoji="0" lang="en-US" altLang="zh-CN"/>
              <a:t>Every (simple) </a:t>
            </a:r>
            <a:r>
              <a:rPr kumimoji="0" lang="en-US" altLang="zh-CN" i="1"/>
              <a:t>n</a:t>
            </a:r>
            <a:r>
              <a:rPr kumimoji="0" lang="en-US" altLang="zh-CN"/>
              <a:t>-node planar graph </a:t>
            </a:r>
            <a:r>
              <a:rPr kumimoji="0" lang="en-US" altLang="zh-CN" i="1"/>
              <a:t>G</a:t>
            </a:r>
            <a:r>
              <a:rPr kumimoji="0" lang="en-US" altLang="zh-CN"/>
              <a:t> has at most 3</a:t>
            </a:r>
            <a:r>
              <a:rPr kumimoji="0" lang="en-US" altLang="zh-CN" i="1"/>
              <a:t>n</a:t>
            </a:r>
            <a:r>
              <a:rPr kumimoji="0" lang="en-US" altLang="zh-CN"/>
              <a:t>-6 edges.</a:t>
            </a:r>
            <a:endParaRPr kumimoji="0" lang="en-US" altLang="zh-CN"/>
          </a:p>
          <a:p>
            <a:pPr eaLnBrk="1" hangingPunct="1"/>
            <a:endParaRPr kumimoji="0" lang="zh-CN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B03FE0D-B8A3-4FD6-B2B7-166C09C4DBB5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2531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69C1BA-46CB-4F9D-99DB-34F2864FA658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2532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9" y="596900"/>
            <a:ext cx="7793037" cy="1143000"/>
          </a:xfrm>
        </p:spPr>
        <p:txBody>
          <a:bodyPr/>
          <a:lstStyle/>
          <a:p>
            <a:pPr eaLnBrk="1" hangingPunct="1"/>
            <a:r>
              <a:rPr lang="en-US" altLang="zh-CN"/>
              <a:t>corollary</a:t>
            </a:r>
            <a:endParaRPr lang="en-US" altLang="zh-CN"/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If </a:t>
            </a:r>
            <a:r>
              <a:rPr lang="en-US" altLang="zh-CN" i="1"/>
              <a:t>G</a:t>
            </a:r>
            <a:r>
              <a:rPr lang="en-US" altLang="zh-CN"/>
              <a:t> is a connected planar simple graph, then </a:t>
            </a:r>
            <a:r>
              <a:rPr lang="en-US" altLang="zh-CN" i="1"/>
              <a:t>G</a:t>
            </a:r>
            <a:r>
              <a:rPr lang="en-US" altLang="zh-CN"/>
              <a:t> has a vertex of degree not exceeding five.</a:t>
            </a:r>
            <a:endParaRPr lang="en-US" altLang="zh-CN"/>
          </a:p>
          <a:p>
            <a:pPr eaLnBrk="1" hangingPunct="1"/>
            <a:r>
              <a:rPr lang="en-US" altLang="zh-CN"/>
              <a:t>If a connected planar simple graph has </a:t>
            </a:r>
            <a:r>
              <a:rPr lang="en-US" altLang="zh-CN" i="1"/>
              <a:t>e</a:t>
            </a:r>
            <a:r>
              <a:rPr lang="en-US" altLang="zh-CN"/>
              <a:t> edges and </a:t>
            </a:r>
            <a:r>
              <a:rPr lang="en-US" altLang="zh-CN" i="1"/>
              <a:t>v</a:t>
            </a:r>
            <a:r>
              <a:rPr lang="en-US" altLang="zh-CN"/>
              <a:t> vertices with </a:t>
            </a:r>
            <a:r>
              <a:rPr lang="en-US" altLang="zh-CN" i="1"/>
              <a:t>v</a:t>
            </a:r>
            <a:r>
              <a:rPr lang="en-US" altLang="zh-CN">
                <a:sym typeface="Symbol" panose="05050102010706020507" pitchFamily="18" charset="2"/>
              </a:rPr>
              <a:t>3 and no circuit of length three, then </a:t>
            </a:r>
            <a:r>
              <a:rPr lang="en-US" altLang="zh-CN" i="1">
                <a:sym typeface="Symbol" panose="05050102010706020507" pitchFamily="18" charset="2"/>
              </a:rPr>
              <a:t>e</a:t>
            </a:r>
            <a:r>
              <a:rPr lang="en-US" altLang="zh-CN">
                <a:sym typeface="Symbol" panose="05050102010706020507" pitchFamily="18" charset="2"/>
              </a:rPr>
              <a:t>2</a:t>
            </a:r>
            <a:r>
              <a:rPr lang="en-US" altLang="zh-CN" i="1">
                <a:sym typeface="Symbol" panose="05050102010706020507" pitchFamily="18" charset="2"/>
              </a:rPr>
              <a:t>v</a:t>
            </a:r>
            <a:r>
              <a:rPr lang="en-US" altLang="zh-CN">
                <a:sym typeface="Symbol" panose="05050102010706020507" pitchFamily="18" charset="2"/>
              </a:rPr>
              <a:t>-4</a:t>
            </a:r>
            <a:endParaRPr lang="en-US" altLang="zh-CN"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28175AE-4EEE-4372-8369-16BDAB7CE559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7651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9A367DA-8900-40A9-B930-248F84E983A0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7652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College of Computer Science &amp; Technology, BUPT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9" y="596900"/>
            <a:ext cx="7793037" cy="1143000"/>
          </a:xfrm>
        </p:spPr>
        <p:txBody>
          <a:bodyPr/>
          <a:lstStyle/>
          <a:p>
            <a:pPr eaLnBrk="1" hangingPunct="1"/>
            <a:r>
              <a:rPr lang="en-US" altLang="zh-CN"/>
              <a:t>Kuratowski</a:t>
            </a:r>
            <a:r>
              <a:rPr lang="en-US" altLang="zh-CN">
                <a:latin typeface="Arial Rounded MT Bold" panose="020F0704030504030204" pitchFamily="34" charset="0"/>
              </a:rPr>
              <a:t>’</a:t>
            </a:r>
            <a:r>
              <a:rPr lang="en-US" altLang="zh-CN"/>
              <a:t>s Theorem [1930]</a:t>
            </a:r>
            <a:endParaRPr lang="zh-CN" altLang="en-US"/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51088" y="2065338"/>
            <a:ext cx="4824412" cy="4114800"/>
          </a:xfrm>
        </p:spPr>
        <p:txBody>
          <a:bodyPr/>
          <a:lstStyle/>
          <a:p>
            <a:pPr marL="0" indent="0">
              <a:buNone/>
            </a:pPr>
            <a:r>
              <a:rPr kumimoji="0" lang="en-US" altLang="zh-CN"/>
              <a:t>A graph is nonplanar </a:t>
            </a:r>
            <a:endParaRPr kumimoji="0" lang="en-US" altLang="zh-CN"/>
          </a:p>
          <a:p>
            <a:pPr marL="0" indent="0">
              <a:buNone/>
            </a:pPr>
            <a:r>
              <a:rPr kumimoji="0" lang="en-US" altLang="zh-CN"/>
              <a:t>    if and only if</a:t>
            </a:r>
            <a:endParaRPr kumimoji="0" lang="en-US" altLang="zh-CN"/>
          </a:p>
          <a:p>
            <a:pPr marL="0" indent="0">
              <a:buNone/>
            </a:pPr>
            <a:r>
              <a:rPr kumimoji="0" lang="en-US" altLang="zh-CN"/>
              <a:t>it contains a subgraph homeomorphic to </a:t>
            </a:r>
            <a:r>
              <a:rPr kumimoji="0" lang="en-US" altLang="zh-CN" i="1"/>
              <a:t>K</a:t>
            </a:r>
            <a:r>
              <a:rPr kumimoji="0" lang="en-US" altLang="zh-CN" baseline="-25000"/>
              <a:t>3,3</a:t>
            </a:r>
            <a:r>
              <a:rPr kumimoji="0" lang="en-US" altLang="zh-CN"/>
              <a:t> or </a:t>
            </a:r>
            <a:r>
              <a:rPr kumimoji="0" lang="en-US" altLang="zh-CN" i="1"/>
              <a:t>K</a:t>
            </a:r>
            <a:r>
              <a:rPr kumimoji="0" lang="en-US" altLang="zh-CN" baseline="-25000"/>
              <a:t>5</a:t>
            </a:r>
            <a:r>
              <a:rPr kumimoji="0" lang="en-US" altLang="zh-CN"/>
              <a:t>.</a:t>
            </a:r>
            <a:endParaRPr kumimoji="0" lang="zh-CN" altLang="en-US"/>
          </a:p>
        </p:txBody>
      </p:sp>
      <p:pic>
        <p:nvPicPr>
          <p:cNvPr id="27655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4" y="1981200"/>
            <a:ext cx="2713037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D8E87F-E36E-42A4-B0DD-ACDD4BDEE67A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9219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67EF829-878E-44FA-92A0-308D4294D23C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9220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Coloring graphs</a:t>
            </a:r>
            <a:endParaRPr lang="zh-CN" altLang="en-US"/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Suppose that </a:t>
            </a:r>
            <a:r>
              <a:rPr lang="en-US" altLang="zh-CN" i="1"/>
              <a:t>G</a:t>
            </a:r>
            <a:r>
              <a:rPr lang="en-US" altLang="zh-CN"/>
              <a:t> = (</a:t>
            </a:r>
            <a:r>
              <a:rPr lang="en-US" altLang="zh-CN" i="1"/>
              <a:t>V</a:t>
            </a:r>
            <a:r>
              <a:rPr lang="en-US" altLang="zh-CN"/>
              <a:t>, </a:t>
            </a:r>
            <a:r>
              <a:rPr lang="en-US" altLang="zh-CN" i="1"/>
              <a:t>E</a:t>
            </a:r>
            <a:r>
              <a:rPr lang="en-US" altLang="zh-CN"/>
              <a:t>, </a:t>
            </a:r>
            <a:r>
              <a:rPr lang="en-US" altLang="zh-CN">
                <a:sym typeface="Symbol" panose="05050102010706020507" pitchFamily="18" charset="2"/>
              </a:rPr>
              <a:t></a:t>
            </a:r>
            <a:r>
              <a:rPr lang="en-US" altLang="zh-CN"/>
              <a:t>) is a graph with no multiple edges, and </a:t>
            </a:r>
            <a:r>
              <a:rPr lang="en-US" altLang="zh-CN" i="1"/>
              <a:t>C</a:t>
            </a:r>
            <a:r>
              <a:rPr lang="en-US" altLang="zh-CN"/>
              <a:t> = {</a:t>
            </a:r>
            <a:r>
              <a:rPr lang="en-US" altLang="zh-CN" i="1"/>
              <a:t>c</a:t>
            </a:r>
            <a:r>
              <a:rPr lang="en-US" altLang="zh-CN" i="1" baseline="-25000"/>
              <a:t>1</a:t>
            </a:r>
            <a:r>
              <a:rPr lang="en-US" altLang="zh-CN" i="1"/>
              <a:t>, c</a:t>
            </a:r>
            <a:r>
              <a:rPr lang="en-US" altLang="zh-CN" i="1" baseline="-25000"/>
              <a:t>2</a:t>
            </a:r>
            <a:r>
              <a:rPr lang="en-US" altLang="zh-CN" i="1"/>
              <a:t>, …, c</a:t>
            </a:r>
            <a:r>
              <a:rPr lang="en-US" altLang="zh-CN" i="1" baseline="-25000"/>
              <a:t>n</a:t>
            </a:r>
            <a:r>
              <a:rPr lang="en-US" altLang="zh-CN"/>
              <a:t>} is any set of </a:t>
            </a:r>
            <a:r>
              <a:rPr lang="en-US" altLang="zh-CN" i="1"/>
              <a:t>n</a:t>
            </a:r>
            <a:r>
              <a:rPr lang="en-US" altLang="zh-CN"/>
              <a:t> “colors”.</a:t>
            </a:r>
            <a:endParaRPr lang="en-US" altLang="zh-CN"/>
          </a:p>
          <a:p>
            <a:pPr eaLnBrk="1" hangingPunct="1"/>
            <a:r>
              <a:rPr lang="en-US" altLang="zh-CN"/>
              <a:t>Any function </a:t>
            </a:r>
            <a:r>
              <a:rPr lang="en-US" altLang="zh-CN" i="1"/>
              <a:t>f</a:t>
            </a:r>
            <a:r>
              <a:rPr lang="en-US" altLang="zh-CN"/>
              <a:t>: </a:t>
            </a:r>
            <a:r>
              <a:rPr lang="en-US" altLang="zh-CN" i="1"/>
              <a:t>V</a:t>
            </a:r>
            <a:r>
              <a:rPr lang="en-US" altLang="zh-CN"/>
              <a:t> </a:t>
            </a:r>
            <a:r>
              <a:rPr lang="en-US" altLang="zh-CN">
                <a:sym typeface="Symbol" panose="05050102010706020507" pitchFamily="18" charset="2"/>
              </a:rPr>
              <a:t> </a:t>
            </a:r>
            <a:r>
              <a:rPr lang="en-US" altLang="zh-CN" i="1"/>
              <a:t>C</a:t>
            </a:r>
            <a:r>
              <a:rPr lang="en-US" altLang="zh-CN"/>
              <a:t> is called </a:t>
            </a:r>
            <a:r>
              <a:rPr lang="en-US" altLang="zh-CN" i="1">
                <a:solidFill>
                  <a:schemeClr val="hlink"/>
                </a:solidFill>
              </a:rPr>
              <a:t>a coloring of the graph G using n colors</a:t>
            </a:r>
            <a:r>
              <a:rPr lang="en-US" altLang="zh-CN"/>
              <a:t> (or using the colors of </a:t>
            </a:r>
            <a:r>
              <a:rPr lang="en-US" altLang="zh-CN" i="1"/>
              <a:t>C</a:t>
            </a:r>
            <a:r>
              <a:rPr lang="en-US" altLang="zh-CN"/>
              <a:t>). </a:t>
            </a:r>
            <a:endParaRPr lang="en-US" altLang="zh-CN"/>
          </a:p>
          <a:p>
            <a:pPr lvl="1" eaLnBrk="1" hangingPunct="1"/>
            <a:r>
              <a:rPr lang="en-US" altLang="zh-CN"/>
              <a:t>For each vertex </a:t>
            </a:r>
            <a:r>
              <a:rPr lang="en-US" altLang="zh-CN" i="1"/>
              <a:t>v</a:t>
            </a:r>
            <a:r>
              <a:rPr lang="en-US" altLang="zh-CN"/>
              <a:t>, </a:t>
            </a:r>
            <a:r>
              <a:rPr lang="en-US" altLang="zh-CN" i="1"/>
              <a:t>f</a:t>
            </a:r>
            <a:r>
              <a:rPr lang="en-US" altLang="zh-CN"/>
              <a:t>(</a:t>
            </a:r>
            <a:r>
              <a:rPr lang="en-US" altLang="zh-CN" i="1"/>
              <a:t>v</a:t>
            </a:r>
            <a:r>
              <a:rPr lang="en-US" altLang="zh-CN"/>
              <a:t>) is the color of </a:t>
            </a:r>
            <a:r>
              <a:rPr lang="en-US" altLang="zh-CN" i="1"/>
              <a:t>v</a:t>
            </a:r>
            <a:r>
              <a:rPr lang="en-US" altLang="zh-CN"/>
              <a:t>.</a:t>
            </a:r>
            <a:endParaRPr lang="en-US" altLang="zh-CN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E31EEE1-59A8-4197-85CB-47886054A073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0243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339CAF4-430B-4DB8-AEE6-E0A1D4318448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0244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>
                <a:latin typeface="Times New Roman" panose="02020603050405020304" pitchFamily="18" charset="0"/>
                <a:sym typeface="Symbol" panose="05050102010706020507" pitchFamily="18" charset="2"/>
              </a:rPr>
              <a:t></a:t>
            </a:r>
            <a:r>
              <a:rPr lang="en-US" altLang="zh-CN">
                <a:latin typeface="Times New Roman" panose="02020603050405020304" pitchFamily="18" charset="0"/>
              </a:rPr>
              <a:t>(</a:t>
            </a:r>
            <a:r>
              <a:rPr lang="en-US" altLang="zh-CN" i="1">
                <a:latin typeface="Times New Roman" panose="02020603050405020304" pitchFamily="18" charset="0"/>
              </a:rPr>
              <a:t>G</a:t>
            </a:r>
            <a:r>
              <a:rPr lang="en-US" altLang="zh-CN">
                <a:latin typeface="Times New Roman" panose="02020603050405020304" pitchFamily="18" charset="0"/>
              </a:rPr>
              <a:t>)</a:t>
            </a:r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A coloring is </a:t>
            </a:r>
            <a:r>
              <a:rPr lang="en-US" altLang="zh-CN" i="1">
                <a:solidFill>
                  <a:schemeClr val="hlink"/>
                </a:solidFill>
              </a:rPr>
              <a:t>proper</a:t>
            </a:r>
            <a:r>
              <a:rPr lang="en-US" altLang="zh-CN"/>
              <a:t> (</a:t>
            </a:r>
            <a:r>
              <a:rPr lang="zh-CN" altLang="en-US"/>
              <a:t>合适的</a:t>
            </a:r>
            <a:r>
              <a:rPr lang="en-US" altLang="zh-CN"/>
              <a:t>) if any two adjacent vertices </a:t>
            </a:r>
            <a:r>
              <a:rPr lang="en-US" altLang="zh-CN" i="1"/>
              <a:t>v</a:t>
            </a:r>
            <a:r>
              <a:rPr lang="en-US" altLang="zh-CN"/>
              <a:t> and </a:t>
            </a:r>
            <a:r>
              <a:rPr lang="en-US" altLang="zh-CN" i="1"/>
              <a:t>u</a:t>
            </a:r>
            <a:r>
              <a:rPr lang="en-US" altLang="zh-CN"/>
              <a:t> have different colors.</a:t>
            </a:r>
            <a:endParaRPr lang="zh-CN" altLang="en-US"/>
          </a:p>
          <a:p>
            <a:pPr eaLnBrk="1" hangingPunct="1"/>
            <a:r>
              <a:rPr lang="en-US" altLang="zh-CN"/>
              <a:t>The smallest number of colors needed to produce a proper coloring of a graph </a:t>
            </a:r>
            <a:r>
              <a:rPr lang="en-US" altLang="zh-CN" i="1"/>
              <a:t>G</a:t>
            </a:r>
            <a:r>
              <a:rPr lang="en-US" altLang="zh-CN"/>
              <a:t> is called the </a:t>
            </a:r>
            <a:r>
              <a:rPr lang="en-US" altLang="zh-CN" i="1">
                <a:solidFill>
                  <a:schemeClr val="hlink"/>
                </a:solidFill>
              </a:rPr>
              <a:t>chromatic number of G</a:t>
            </a:r>
            <a:r>
              <a:rPr lang="en-US" altLang="zh-CN">
                <a:solidFill>
                  <a:schemeClr val="hlink"/>
                </a:solidFill>
              </a:rPr>
              <a:t>(</a:t>
            </a:r>
            <a:r>
              <a:rPr lang="en-US" altLang="zh-CN" i="1">
                <a:solidFill>
                  <a:schemeClr val="hlink"/>
                </a:solidFill>
              </a:rPr>
              <a:t>G</a:t>
            </a:r>
            <a:r>
              <a:rPr lang="zh-CN" altLang="en-US">
                <a:solidFill>
                  <a:schemeClr val="hlink"/>
                </a:solidFill>
              </a:rPr>
              <a:t>的着色数</a:t>
            </a:r>
            <a:r>
              <a:rPr lang="en-US" altLang="zh-CN">
                <a:solidFill>
                  <a:schemeClr val="hlink"/>
                </a:solidFill>
              </a:rPr>
              <a:t>)</a:t>
            </a:r>
            <a:r>
              <a:rPr lang="en-US" altLang="zh-CN"/>
              <a:t>, denoted by </a:t>
            </a:r>
            <a:r>
              <a:rPr lang="en-US" altLang="zh-CN">
                <a:sym typeface="Symbol" panose="05050102010706020507" pitchFamily="18" charset="2"/>
              </a:rPr>
              <a:t></a:t>
            </a:r>
            <a:r>
              <a:rPr lang="en-US" altLang="zh-CN"/>
              <a:t>(</a:t>
            </a:r>
            <a:r>
              <a:rPr lang="en-US" altLang="zh-CN" i="1"/>
              <a:t>G</a:t>
            </a:r>
            <a:r>
              <a:rPr lang="en-US" altLang="zh-CN"/>
              <a:t>).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日期占位符 4"/>
          <p:cNvSpPr>
            <a:spLocks noGrp="1" noChangeArrowheads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BE162E3-32D4-414B-BA63-FAB6BE5C20A0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0723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solidFill>
                  <a:schemeClr val="hlink"/>
                </a:solidFill>
                <a:latin typeface="Times New Roman" panose="02020603050405020304" pitchFamily="18" charset="0"/>
              </a:rPr>
              <a:t>Characteristic equation          (</a:t>
            </a:r>
            <a:r>
              <a:rPr lang="zh-CN" altLang="en-US" dirty="0">
                <a:solidFill>
                  <a:schemeClr val="hlink"/>
                </a:solidFill>
                <a:latin typeface="Times New Roman" panose="02020603050405020304" pitchFamily="18" charset="0"/>
              </a:rPr>
              <a:t>特征方程）</a:t>
            </a:r>
            <a:endParaRPr lang="zh-CN" altLang="en-US" dirty="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25" name="Rectangle 3"/>
          <p:cNvSpPr>
            <a:spLocks noGrp="1" noChangeArrowheads="1"/>
          </p:cNvSpPr>
          <p:nvPr>
            <p:ph idx="1"/>
          </p:nvPr>
        </p:nvSpPr>
        <p:spPr>
          <a:xfrm>
            <a:off x="2590800" y="1905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zh-CN"/>
              <a:t>For a linear homogeneous recurrence relation of degree </a:t>
            </a:r>
            <a:r>
              <a:rPr lang="en-US" altLang="zh-CN" i="1"/>
              <a:t>k</a:t>
            </a:r>
            <a:r>
              <a:rPr lang="en-US" altLang="zh-CN"/>
              <a:t>,                                                                   We call the associated polynomial of degree </a:t>
            </a:r>
            <a:r>
              <a:rPr lang="en-US" altLang="zh-CN" i="1"/>
              <a:t>k</a:t>
            </a:r>
            <a:r>
              <a:rPr lang="en-US" altLang="zh-CN"/>
              <a:t>, </a:t>
            </a:r>
            <a:r>
              <a:rPr lang="en-US" altLang="zh-CN" i="1"/>
              <a:t>x</a:t>
            </a:r>
            <a:r>
              <a:rPr lang="en-US" altLang="zh-CN" baseline="30000"/>
              <a:t>k</a:t>
            </a:r>
            <a:r>
              <a:rPr lang="en-US" altLang="zh-CN"/>
              <a:t>=</a:t>
            </a:r>
            <a:r>
              <a:rPr lang="en-US" altLang="zh-CN" i="1"/>
              <a:t>c</a:t>
            </a:r>
            <a:r>
              <a:rPr lang="en-US" altLang="zh-CN" baseline="-25000"/>
              <a:t>1</a:t>
            </a:r>
            <a:r>
              <a:rPr lang="en-US" altLang="zh-CN" i="1"/>
              <a:t>x</a:t>
            </a:r>
            <a:r>
              <a:rPr lang="en-US" altLang="zh-CN" baseline="30000"/>
              <a:t>k-1</a:t>
            </a:r>
            <a:r>
              <a:rPr lang="en-US" altLang="zh-CN"/>
              <a:t>+</a:t>
            </a:r>
            <a:r>
              <a:rPr lang="en-US" altLang="zh-CN" i="1"/>
              <a:t>c</a:t>
            </a:r>
            <a:r>
              <a:rPr lang="en-US" altLang="zh-CN" baseline="-25000"/>
              <a:t>2</a:t>
            </a:r>
            <a:r>
              <a:rPr lang="en-US" altLang="zh-CN" i="1"/>
              <a:t>x</a:t>
            </a:r>
            <a:r>
              <a:rPr lang="en-US" altLang="zh-CN" baseline="30000"/>
              <a:t>k-2</a:t>
            </a:r>
            <a:r>
              <a:rPr lang="en-US" altLang="zh-CN"/>
              <a:t>+</a:t>
            </a:r>
            <a:r>
              <a:rPr lang="en-US" altLang="zh-CN">
                <a:sym typeface="Symbol" panose="05050102010706020507" pitchFamily="18" charset="2"/>
              </a:rPr>
              <a:t></a:t>
            </a:r>
            <a:r>
              <a:rPr lang="en-US" altLang="zh-CN"/>
              <a:t>+</a:t>
            </a:r>
            <a:r>
              <a:rPr lang="en-US" altLang="zh-CN" i="1"/>
              <a:t>c</a:t>
            </a:r>
            <a:r>
              <a:rPr lang="en-US" altLang="zh-CN" baseline="-25000"/>
              <a:t>k,</a:t>
            </a:r>
            <a:r>
              <a:rPr lang="en-US" altLang="zh-CN"/>
              <a:t>its </a:t>
            </a:r>
            <a:r>
              <a:rPr lang="en-US" altLang="zh-CN">
                <a:solidFill>
                  <a:schemeClr val="hlink"/>
                </a:solidFill>
              </a:rPr>
              <a:t>characteristic equation            (</a:t>
            </a:r>
            <a:r>
              <a:rPr lang="zh-CN" altLang="en-US">
                <a:solidFill>
                  <a:schemeClr val="hlink"/>
                </a:solidFill>
              </a:rPr>
              <a:t>特征方程）</a:t>
            </a:r>
            <a:r>
              <a:rPr lang="en-US" altLang="zh-CN"/>
              <a:t>.</a:t>
            </a:r>
            <a:endParaRPr lang="en-US" altLang="zh-CN"/>
          </a:p>
          <a:p>
            <a:pPr>
              <a:lnSpc>
                <a:spcPct val="9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zh-CN"/>
              <a:t> The roots of the characteristic equation play a key role in the explicit formula for the sequence defined by the recurrence relation and the initial conditions. </a:t>
            </a:r>
            <a:endParaRPr lang="en-US" altLang="zh-CN"/>
          </a:p>
        </p:txBody>
      </p:sp>
      <p:graphicFrame>
        <p:nvGraphicFramePr>
          <p:cNvPr id="30726" name="Object 4"/>
          <p:cNvGraphicFramePr>
            <a:graphicFrameLocks noChangeAspect="1"/>
          </p:cNvGraphicFramePr>
          <p:nvPr/>
        </p:nvGraphicFramePr>
        <p:xfrm>
          <a:off x="5100638" y="2286001"/>
          <a:ext cx="4887912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1" imgW="1905000" imgH="228600" progId="Equation.DSMT4">
                  <p:embed/>
                </p:oleObj>
              </mc:Choice>
              <mc:Fallback>
                <p:oleObj name="" r:id="rId1" imgW="190500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0638" y="2286001"/>
                        <a:ext cx="4887912" cy="48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A26EA37-A42A-4F4B-B142-ACE64FEDBC1F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7651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D46C1ED-9DBE-4C2E-8734-975165117364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7652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Another problem</a:t>
            </a:r>
            <a:endParaRPr lang="en-US" altLang="zh-CN"/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Computing the total number of different proper colorings of a graph </a:t>
            </a:r>
            <a:r>
              <a:rPr lang="en-US" altLang="zh-CN" i="1"/>
              <a:t>G</a:t>
            </a:r>
            <a:r>
              <a:rPr lang="en-US" altLang="zh-CN"/>
              <a:t> using a set {</a:t>
            </a:r>
            <a:r>
              <a:rPr lang="en-US" altLang="zh-CN" i="1"/>
              <a:t>c</a:t>
            </a:r>
            <a:r>
              <a:rPr lang="en-US" altLang="zh-CN" i="1" baseline="-25000"/>
              <a:t>l </a:t>
            </a:r>
            <a:r>
              <a:rPr lang="en-US" altLang="zh-CN"/>
              <a:t>,</a:t>
            </a:r>
            <a:r>
              <a:rPr lang="en-US" altLang="zh-CN" i="1"/>
              <a:t>c</a:t>
            </a:r>
            <a:r>
              <a:rPr lang="en-US" altLang="zh-CN" i="1" baseline="-25000"/>
              <a:t>2 </a:t>
            </a:r>
            <a:r>
              <a:rPr lang="en-US" altLang="zh-CN"/>
              <a:t>, . . . , </a:t>
            </a:r>
            <a:r>
              <a:rPr lang="en-US" altLang="zh-CN" i="1"/>
              <a:t>c</a:t>
            </a:r>
            <a:r>
              <a:rPr lang="en-US" altLang="zh-CN" i="1" baseline="-25000"/>
              <a:t>n</a:t>
            </a:r>
            <a:r>
              <a:rPr lang="en-US" altLang="zh-CN"/>
              <a:t>} of colors.</a:t>
            </a:r>
            <a:endParaRPr lang="zh-CN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C04D471-E27D-42C8-A779-BD4828EEFF25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8675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7336808-9A5F-4BFA-9FB8-AEE091E9DB32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8676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Chromatic Polynomials</a:t>
            </a:r>
            <a:endParaRPr lang="zh-CN" altLang="en-US"/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If </a:t>
            </a:r>
            <a:r>
              <a:rPr lang="en-US" altLang="zh-CN" i="1"/>
              <a:t>G</a:t>
            </a:r>
            <a:r>
              <a:rPr lang="en-US" altLang="zh-CN"/>
              <a:t> is a graph and </a:t>
            </a:r>
            <a:r>
              <a:rPr lang="en-US" altLang="zh-CN" i="1"/>
              <a:t>n</a:t>
            </a:r>
            <a:r>
              <a:rPr lang="en-US" altLang="zh-CN"/>
              <a:t> </a:t>
            </a:r>
            <a:r>
              <a:rPr lang="en-US" altLang="zh-CN">
                <a:sym typeface="Symbol" panose="05050102010706020507" pitchFamily="18" charset="2"/>
              </a:rPr>
              <a:t></a:t>
            </a:r>
            <a:r>
              <a:rPr lang="en-US" altLang="zh-CN"/>
              <a:t> 0 is an integer, let </a:t>
            </a:r>
            <a:r>
              <a:rPr lang="en-US" altLang="zh-CN" i="1"/>
              <a:t>P</a:t>
            </a:r>
            <a:r>
              <a:rPr lang="en-US" altLang="zh-CN" i="1" baseline="-25000"/>
              <a:t>G</a:t>
            </a:r>
            <a:r>
              <a:rPr lang="en-US" altLang="zh-CN"/>
              <a:t>(</a:t>
            </a:r>
            <a:r>
              <a:rPr lang="en-US" altLang="zh-CN" i="1"/>
              <a:t>n</a:t>
            </a:r>
            <a:r>
              <a:rPr lang="en-US" altLang="zh-CN"/>
              <a:t>) be the number of ways to color </a:t>
            </a:r>
            <a:r>
              <a:rPr lang="en-US" altLang="zh-CN" i="1"/>
              <a:t>G</a:t>
            </a:r>
            <a:r>
              <a:rPr lang="en-US" altLang="zh-CN"/>
              <a:t> properly using </a:t>
            </a:r>
            <a:r>
              <a:rPr lang="en-US" altLang="zh-CN" i="1"/>
              <a:t>n</a:t>
            </a:r>
            <a:r>
              <a:rPr lang="en-US" altLang="zh-CN"/>
              <a:t> or fewer colors. </a:t>
            </a:r>
            <a:endParaRPr lang="en-US" altLang="zh-CN"/>
          </a:p>
          <a:p>
            <a:pPr eaLnBrk="1" hangingPunct="1"/>
            <a:r>
              <a:rPr lang="en-US" altLang="zh-CN" i="1"/>
              <a:t>P</a:t>
            </a:r>
            <a:r>
              <a:rPr lang="en-US" altLang="zh-CN" i="1" baseline="-25000"/>
              <a:t>G</a:t>
            </a:r>
            <a:r>
              <a:rPr lang="en-US" altLang="zh-CN"/>
              <a:t> is called the </a:t>
            </a:r>
            <a:r>
              <a:rPr lang="en-US" altLang="zh-CN" i="1">
                <a:solidFill>
                  <a:schemeClr val="hlink"/>
                </a:solidFill>
              </a:rPr>
              <a:t>chromatic polynomial</a:t>
            </a:r>
            <a:r>
              <a:rPr lang="en-US" altLang="zh-CN">
                <a:solidFill>
                  <a:schemeClr val="hlink"/>
                </a:solidFill>
              </a:rPr>
              <a:t>(</a:t>
            </a:r>
            <a:r>
              <a:rPr lang="zh-CN" altLang="en-US">
                <a:solidFill>
                  <a:schemeClr val="hlink"/>
                </a:solidFill>
              </a:rPr>
              <a:t>着色多项式</a:t>
            </a:r>
            <a:r>
              <a:rPr lang="en-US" altLang="zh-CN">
                <a:solidFill>
                  <a:schemeClr val="hlink"/>
                </a:solidFill>
              </a:rPr>
              <a:t>)</a:t>
            </a:r>
            <a:r>
              <a:rPr lang="zh-CN" altLang="en-US"/>
              <a:t> </a:t>
            </a:r>
            <a:r>
              <a:rPr lang="en-US" altLang="zh-CN"/>
              <a:t>of </a:t>
            </a:r>
            <a:r>
              <a:rPr lang="en-US" altLang="zh-CN" i="1"/>
              <a:t>G</a:t>
            </a:r>
            <a:r>
              <a:rPr lang="en-US" altLang="zh-CN"/>
              <a:t>.</a:t>
            </a:r>
            <a:endParaRPr lang="zh-CN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F51E54B-5828-48DB-87DD-BFC9DC28C4D0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1747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0821335-A9E4-4B7B-BB71-248389DDE6C3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174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Theorem 1</a:t>
            </a:r>
            <a:endParaRPr lang="zh-CN" altLang="en-US"/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If </a:t>
            </a:r>
            <a:r>
              <a:rPr lang="en-US" altLang="zh-CN" i="1"/>
              <a:t>G</a:t>
            </a:r>
            <a:r>
              <a:rPr lang="en-US" altLang="zh-CN"/>
              <a:t> is a disconnected graph with components </a:t>
            </a:r>
            <a:r>
              <a:rPr lang="en-US" altLang="zh-CN" i="1"/>
              <a:t>G</a:t>
            </a:r>
            <a:r>
              <a:rPr lang="en-US" altLang="zh-CN" i="1" baseline="-25000"/>
              <a:t>1</a:t>
            </a:r>
            <a:r>
              <a:rPr lang="en-US" altLang="zh-CN"/>
              <a:t>, </a:t>
            </a:r>
            <a:r>
              <a:rPr lang="en-US" altLang="zh-CN" i="1"/>
              <a:t>G</a:t>
            </a:r>
            <a:r>
              <a:rPr lang="en-US" altLang="zh-CN" i="1" baseline="-25000"/>
              <a:t>2</a:t>
            </a:r>
            <a:r>
              <a:rPr lang="en-US" altLang="zh-CN"/>
              <a:t>, . . . . </a:t>
            </a:r>
            <a:r>
              <a:rPr lang="en-US" altLang="zh-CN" i="1"/>
              <a:t>G</a:t>
            </a:r>
            <a:r>
              <a:rPr lang="en-US" altLang="zh-CN" i="1" baseline="-25000"/>
              <a:t>m</a:t>
            </a:r>
            <a:r>
              <a:rPr lang="en-US" altLang="zh-CN"/>
              <a:t>, then </a:t>
            </a:r>
            <a:r>
              <a:rPr lang="en-US" altLang="zh-CN" i="1"/>
              <a:t>P</a:t>
            </a:r>
            <a:r>
              <a:rPr lang="en-US" altLang="zh-CN" i="1" baseline="-25000"/>
              <a:t>G</a:t>
            </a:r>
            <a:r>
              <a:rPr lang="en-US" altLang="zh-CN"/>
              <a:t>(</a:t>
            </a:r>
            <a:r>
              <a:rPr lang="en-US" altLang="zh-CN" i="1"/>
              <a:t>x</a:t>
            </a:r>
            <a:r>
              <a:rPr lang="en-US" altLang="zh-CN"/>
              <a:t>) is the product of the chromatic polynomials for each component</a:t>
            </a:r>
            <a:endParaRPr lang="en-US" altLang="zh-CN"/>
          </a:p>
          <a:p>
            <a:pPr lvl="1" eaLnBrk="1" hangingPunct="1"/>
            <a:r>
              <a:rPr lang="en-US" altLang="zh-CN" i="1"/>
              <a:t>P</a:t>
            </a:r>
            <a:r>
              <a:rPr lang="en-US" altLang="zh-CN" i="1" baseline="-25000"/>
              <a:t>G</a:t>
            </a:r>
            <a:r>
              <a:rPr lang="en-US" altLang="zh-CN"/>
              <a:t>(</a:t>
            </a:r>
            <a:r>
              <a:rPr lang="en-US" altLang="zh-CN" i="1"/>
              <a:t>x</a:t>
            </a:r>
            <a:r>
              <a:rPr lang="en-US" altLang="zh-CN"/>
              <a:t>) = </a:t>
            </a:r>
            <a:r>
              <a:rPr lang="en-US" altLang="zh-CN" i="1"/>
              <a:t>P</a:t>
            </a:r>
            <a:r>
              <a:rPr lang="en-US" altLang="zh-CN" i="1" baseline="-25000"/>
              <a:t>G</a:t>
            </a:r>
            <a:r>
              <a:rPr lang="en-US" altLang="zh-CN" i="1" baseline="-45000"/>
              <a:t>1</a:t>
            </a:r>
            <a:r>
              <a:rPr lang="en-US" altLang="zh-CN"/>
              <a:t>(</a:t>
            </a:r>
            <a:r>
              <a:rPr lang="en-US" altLang="zh-CN" i="1"/>
              <a:t>x</a:t>
            </a:r>
            <a:r>
              <a:rPr lang="en-US" altLang="zh-CN"/>
              <a:t>) </a:t>
            </a:r>
            <a:r>
              <a:rPr lang="en-US" altLang="zh-CN" i="1"/>
              <a:t>P</a:t>
            </a:r>
            <a:r>
              <a:rPr lang="en-US" altLang="zh-CN" i="1" baseline="-25000"/>
              <a:t>G</a:t>
            </a:r>
            <a:r>
              <a:rPr lang="en-US" altLang="zh-CN" i="1" baseline="-45000"/>
              <a:t>2</a:t>
            </a:r>
            <a:r>
              <a:rPr lang="en-US" altLang="zh-CN"/>
              <a:t>(</a:t>
            </a:r>
            <a:r>
              <a:rPr lang="en-US" altLang="zh-CN" i="1"/>
              <a:t>x</a:t>
            </a:r>
            <a:r>
              <a:rPr lang="en-US" altLang="zh-CN"/>
              <a:t>) . . . </a:t>
            </a:r>
            <a:r>
              <a:rPr lang="en-US" altLang="zh-CN" i="1"/>
              <a:t>P</a:t>
            </a:r>
            <a:r>
              <a:rPr lang="en-US" altLang="zh-CN" i="1" baseline="-25000"/>
              <a:t>G</a:t>
            </a:r>
            <a:r>
              <a:rPr lang="en-US" altLang="zh-CN" i="1" baseline="-45000"/>
              <a:t>m</a:t>
            </a:r>
            <a:r>
              <a:rPr lang="en-US" altLang="zh-CN"/>
              <a:t>(</a:t>
            </a:r>
            <a:r>
              <a:rPr lang="en-US" altLang="zh-CN" i="1"/>
              <a:t>x</a:t>
            </a:r>
            <a:r>
              <a:rPr lang="en-US" altLang="zh-CN"/>
              <a:t>) </a:t>
            </a:r>
            <a:endParaRPr lang="zh-CN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19EA6E0-99F3-4CED-A008-0014CED3F8DE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5843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9EECF34-DB93-4C06-A75C-D6CB16373118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5844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Theorem 2</a:t>
            </a:r>
            <a:endParaRPr lang="en-US" altLang="zh-CN"/>
          </a:p>
        </p:txBody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Let </a:t>
            </a:r>
            <a:r>
              <a:rPr lang="en-US" altLang="zh-CN" i="1"/>
              <a:t>G</a:t>
            </a:r>
            <a:r>
              <a:rPr lang="en-US" altLang="zh-CN"/>
              <a:t> = (</a:t>
            </a:r>
            <a:r>
              <a:rPr lang="en-US" altLang="zh-CN" i="1"/>
              <a:t>V</a:t>
            </a:r>
            <a:r>
              <a:rPr lang="en-US" altLang="zh-CN"/>
              <a:t>, </a:t>
            </a:r>
            <a:r>
              <a:rPr lang="en-US" altLang="zh-CN" i="1"/>
              <a:t>E</a:t>
            </a:r>
            <a:r>
              <a:rPr lang="en-US" altLang="zh-CN"/>
              <a:t>, </a:t>
            </a:r>
            <a:r>
              <a:rPr lang="en-US" altLang="zh-CN">
                <a:sym typeface="Symbol" panose="05050102010706020507" pitchFamily="18" charset="2"/>
              </a:rPr>
              <a:t></a:t>
            </a:r>
            <a:r>
              <a:rPr lang="en-US" altLang="zh-CN"/>
              <a:t>) be a graph with no multiple edges, and let </a:t>
            </a:r>
            <a:r>
              <a:rPr lang="en-US" altLang="zh-CN" i="1"/>
              <a:t>e</a:t>
            </a:r>
            <a:r>
              <a:rPr lang="en-US" altLang="zh-CN"/>
              <a:t> </a:t>
            </a:r>
            <a:r>
              <a:rPr lang="en-US" altLang="zh-CN">
                <a:sym typeface="Symbol" panose="05050102010706020507" pitchFamily="18" charset="2"/>
              </a:rPr>
              <a:t></a:t>
            </a:r>
            <a:r>
              <a:rPr lang="en-US" altLang="zh-CN"/>
              <a:t> </a:t>
            </a:r>
            <a:r>
              <a:rPr lang="en-US" altLang="zh-CN" i="1"/>
              <a:t>E</a:t>
            </a:r>
            <a:r>
              <a:rPr lang="en-US" altLang="zh-CN"/>
              <a:t>, say </a:t>
            </a:r>
            <a:r>
              <a:rPr lang="en-US" altLang="zh-CN" i="1"/>
              <a:t>e</a:t>
            </a:r>
            <a:r>
              <a:rPr lang="en-US" altLang="zh-CN"/>
              <a:t> = {</a:t>
            </a:r>
            <a:r>
              <a:rPr lang="en-US" altLang="zh-CN" i="1"/>
              <a:t>a, b</a:t>
            </a:r>
            <a:r>
              <a:rPr lang="en-US" altLang="zh-CN"/>
              <a:t>}.</a:t>
            </a:r>
            <a:endParaRPr lang="en-US" altLang="zh-CN"/>
          </a:p>
          <a:p>
            <a:pPr lvl="1" eaLnBrk="1" hangingPunct="1"/>
            <a:r>
              <a:rPr lang="en-US" altLang="zh-CN" i="1"/>
              <a:t>G</a:t>
            </a:r>
            <a:r>
              <a:rPr lang="en-US" altLang="zh-CN" i="1" baseline="-25000"/>
              <a:t>e</a:t>
            </a:r>
            <a:r>
              <a:rPr lang="en-US" altLang="zh-CN"/>
              <a:t> : subgraph of </a:t>
            </a:r>
            <a:r>
              <a:rPr lang="en-US" altLang="zh-CN" i="1"/>
              <a:t>G</a:t>
            </a:r>
            <a:r>
              <a:rPr lang="en-US" altLang="zh-CN"/>
              <a:t> obtained by deleting </a:t>
            </a:r>
            <a:r>
              <a:rPr lang="en-US" altLang="zh-CN" i="1"/>
              <a:t>e</a:t>
            </a:r>
            <a:r>
              <a:rPr lang="en-US" altLang="zh-CN"/>
              <a:t>, </a:t>
            </a:r>
            <a:endParaRPr lang="en-US" altLang="zh-CN"/>
          </a:p>
          <a:p>
            <a:pPr lvl="1" eaLnBrk="1" hangingPunct="1"/>
            <a:r>
              <a:rPr lang="en-US" altLang="zh-CN" i="1"/>
              <a:t>G</a:t>
            </a:r>
            <a:r>
              <a:rPr lang="en-US" altLang="zh-CN" i="1" baseline="30000"/>
              <a:t>e</a:t>
            </a:r>
            <a:r>
              <a:rPr lang="en-US" altLang="zh-CN"/>
              <a:t> : the quotient graph of </a:t>
            </a:r>
            <a:r>
              <a:rPr lang="en-US" altLang="zh-CN" i="1"/>
              <a:t>G</a:t>
            </a:r>
            <a:r>
              <a:rPr lang="en-US" altLang="zh-CN"/>
              <a:t> obtained by merging the end points of </a:t>
            </a:r>
            <a:r>
              <a:rPr lang="en-US" altLang="zh-CN" i="1"/>
              <a:t>e</a:t>
            </a:r>
            <a:r>
              <a:rPr lang="en-US" altLang="zh-CN"/>
              <a:t>. </a:t>
            </a:r>
            <a:endParaRPr lang="en-US" altLang="zh-CN"/>
          </a:p>
          <a:p>
            <a:pPr eaLnBrk="1" hangingPunct="1"/>
            <a:r>
              <a:rPr lang="en-US" altLang="zh-CN"/>
              <a:t>Then with </a:t>
            </a:r>
            <a:r>
              <a:rPr lang="en-US" altLang="zh-CN" i="1"/>
              <a:t>x</a:t>
            </a:r>
            <a:r>
              <a:rPr lang="en-US" altLang="zh-CN"/>
              <a:t> colors:</a:t>
            </a:r>
            <a:endParaRPr lang="zh-CN" altLang="en-US"/>
          </a:p>
        </p:txBody>
      </p:sp>
      <p:pic>
        <p:nvPicPr>
          <p:cNvPr id="35847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334001"/>
            <a:ext cx="5105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>
              <a:buClrTx/>
              <a:buSzTx/>
              <a:buFontTx/>
            </a:pPr>
            <a:fld id="{9A0DB2DC-4C9A-4742-B13C-FB6460FD3503}" type="slidenum">
              <a:rPr lang="zh-CN" altLang="en-US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9938" name="日期占位符 4"/>
          <p:cNvSpPr>
            <a:spLocks noGrp="1"/>
          </p:cNvSpPr>
          <p:nvPr>
            <p:ph type="dt" sz="half" idx="11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>
              <a:buClrTx/>
              <a:buSzTx/>
              <a:buFontTx/>
            </a:pPr>
            <a:fld id="{BB962C8B-B14F-4D97-AF65-F5344CB8AC3E}" type="datetime1">
              <a:rPr lang="zh-CN" altLang="en-US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9939" name="页脚占位符 5"/>
          <p:cNvSpPr>
            <a:spLocks noGrp="1"/>
          </p:cNvSpPr>
          <p:nvPr>
            <p:ph type="ftr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lnSpc>
                <a:spcPct val="110000"/>
              </a:lnSpc>
              <a:buClrTx/>
              <a:buSzTx/>
              <a:buFontTx/>
            </a:pPr>
            <a:r>
              <a:rPr lang="en-US" altLang="zh-CN" sz="1200" b="1" i="1" dirty="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zh-CN" altLang="en-US" sz="12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9940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b" anchorCtr="0"/>
          <a:p>
            <a:pPr eaLnBrk="1" hangingPunct="1"/>
            <a:r>
              <a:rPr lang="en-US" altLang="zh-CN" dirty="0"/>
              <a:t>Example 8</a:t>
            </a:r>
            <a:endParaRPr lang="en-US" altLang="zh-CN" dirty="0"/>
          </a:p>
        </p:txBody>
      </p:sp>
      <p:sp>
        <p:nvSpPr>
          <p:cNvPr id="39941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dirty="0"/>
              <a:t>By Theorem l</a:t>
            </a:r>
            <a:endParaRPr lang="en-US" altLang="zh-CN" dirty="0"/>
          </a:p>
          <a:p>
            <a:pPr lvl="1" eaLnBrk="1" hangingPunct="1"/>
            <a:r>
              <a:rPr lang="en-US" altLang="zh-CN" i="1" dirty="0"/>
              <a:t>P</a:t>
            </a:r>
            <a:r>
              <a:rPr lang="en-US" altLang="zh-CN" i="1" baseline="-25000" dirty="0"/>
              <a:t>G</a:t>
            </a:r>
            <a:r>
              <a:rPr lang="en-US" altLang="zh-CN" i="1" baseline="-45000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) =</a:t>
            </a:r>
            <a:r>
              <a:rPr lang="en-US" altLang="zh-CN" i="1" dirty="0"/>
              <a:t>x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1)(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2)) =</a:t>
            </a:r>
            <a:r>
              <a:rPr lang="en-US" altLang="zh-CN" i="1" dirty="0"/>
              <a:t>x</a:t>
            </a:r>
            <a:r>
              <a:rPr lang="en-US" altLang="zh-CN" i="1" baseline="30000" dirty="0"/>
              <a:t>2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1)(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2)</a:t>
            </a:r>
            <a:endParaRPr lang="en-US" altLang="zh-CN" dirty="0"/>
          </a:p>
          <a:p>
            <a:pPr lvl="1" eaLnBrk="1" hangingPunct="1"/>
            <a:r>
              <a:rPr lang="en-US" altLang="zh-CN" i="1" dirty="0"/>
              <a:t>P</a:t>
            </a:r>
            <a:r>
              <a:rPr lang="en-US" altLang="zh-CN" i="1" baseline="-25000" dirty="0"/>
              <a:t>G</a:t>
            </a:r>
            <a:r>
              <a:rPr lang="en-US" altLang="zh-CN" i="1" baseline="10000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) =</a:t>
            </a:r>
            <a:r>
              <a:rPr lang="en-US" altLang="zh-CN" i="1" dirty="0"/>
              <a:t>x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1)(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2)</a:t>
            </a:r>
            <a:endParaRPr lang="en-US" altLang="zh-CN" dirty="0"/>
          </a:p>
          <a:p>
            <a:pPr eaLnBrk="1" hangingPunct="1"/>
            <a:r>
              <a:rPr lang="en-US" altLang="zh-CN" dirty="0"/>
              <a:t>By Theorem 2,</a:t>
            </a:r>
            <a:endParaRPr lang="en-US" altLang="zh-CN" dirty="0"/>
          </a:p>
          <a:p>
            <a:pPr lvl="1" eaLnBrk="1" hangingPunct="1"/>
            <a:r>
              <a:rPr lang="en-US" altLang="zh-CN" i="1" dirty="0"/>
              <a:t>P</a:t>
            </a:r>
            <a:r>
              <a:rPr lang="en-US" altLang="zh-CN" i="1" baseline="-25000" dirty="0"/>
              <a:t>G 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) = </a:t>
            </a:r>
            <a:r>
              <a:rPr lang="en-US" altLang="zh-CN" i="1" dirty="0"/>
              <a:t>x</a:t>
            </a:r>
            <a:r>
              <a:rPr lang="en-US" altLang="zh-CN" i="1" baseline="30000" dirty="0"/>
              <a:t>2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1)(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2)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i="1" dirty="0"/>
              <a:t> x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1)(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2)</a:t>
            </a:r>
            <a:endParaRPr lang="en-US" altLang="zh-CN" dirty="0"/>
          </a:p>
          <a:p>
            <a:pPr lvl="1" eaLnBrk="1" hangingPunct="1">
              <a:buNone/>
            </a:pPr>
            <a:r>
              <a:rPr lang="en-US" altLang="zh-CN" dirty="0"/>
              <a:t>              = </a:t>
            </a:r>
            <a:r>
              <a:rPr lang="en-US" altLang="zh-CN" i="1" dirty="0"/>
              <a:t>x</a:t>
            </a:r>
            <a:r>
              <a:rPr lang="en-US" altLang="zh-CN" i="1" baseline="30000" dirty="0"/>
              <a:t> 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1)</a:t>
            </a:r>
            <a:r>
              <a:rPr lang="en-US" altLang="zh-CN" i="1" baseline="30000" dirty="0"/>
              <a:t>2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</a:t>
            </a:r>
            <a:r>
              <a:rPr lang="en-US" altLang="zh-CN" dirty="0"/>
              <a:t> 2) </a:t>
            </a:r>
            <a:endParaRPr lang="en-US" altLang="zh-CN" dirty="0"/>
          </a:p>
          <a:p>
            <a:pPr eaLnBrk="1" hangingPunct="1"/>
            <a:r>
              <a:rPr lang="en-US" altLang="zh-CN" dirty="0"/>
              <a:t>So, </a:t>
            </a:r>
            <a:r>
              <a:rPr lang="en-US" altLang="zh-CN" dirty="0">
                <a:sym typeface="Symbol" panose="05050102010706020507" pitchFamily="18" charset="2"/>
              </a:rPr>
              <a:t></a:t>
            </a:r>
            <a:r>
              <a:rPr lang="en-US" altLang="zh-CN" dirty="0"/>
              <a:t>(</a:t>
            </a:r>
            <a:r>
              <a:rPr lang="en-US" altLang="zh-CN" i="1" dirty="0"/>
              <a:t>G</a:t>
            </a:r>
            <a:r>
              <a:rPr lang="en-US" altLang="zh-CN" dirty="0"/>
              <a:t>) = 3</a:t>
            </a:r>
            <a:endParaRPr lang="en-US" altLang="zh-CN" dirty="0"/>
          </a:p>
        </p:txBody>
      </p:sp>
      <p:pic>
        <p:nvPicPr>
          <p:cNvPr id="39942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21625" y="3574415"/>
            <a:ext cx="1885950" cy="2438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111408A-0AC9-42B6-8E0C-130B6847030B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47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BE03BE-F157-4E19-9740-CC2CF5C8458E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4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Content</a:t>
            </a:r>
            <a:endParaRPr lang="en-US" altLang="zh-CN"/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/>
              <a:t>Application of digraph</a:t>
            </a:r>
            <a:endParaRPr lang="en-US" altLang="zh-CN"/>
          </a:p>
          <a:p>
            <a:pPr eaLnBrk="1" hangingPunct="1">
              <a:lnSpc>
                <a:spcPct val="90000"/>
              </a:lnSpc>
            </a:pPr>
            <a:r>
              <a:rPr lang="en-US" altLang="zh-CN"/>
              <a:t>Concept</a:t>
            </a:r>
            <a:endParaRPr lang="en-US" altLang="zh-CN"/>
          </a:p>
          <a:p>
            <a:pPr lvl="1" eaLnBrk="1" hangingPunct="1">
              <a:lnSpc>
                <a:spcPct val="90000"/>
              </a:lnSpc>
            </a:pPr>
            <a:r>
              <a:rPr lang="en-US" altLang="zh-CN"/>
              <a:t>Capacity (</a:t>
            </a:r>
            <a:r>
              <a:rPr lang="zh-CN" altLang="en-US"/>
              <a:t>容量</a:t>
            </a:r>
            <a:r>
              <a:rPr lang="en-US" altLang="zh-CN"/>
              <a:t>)</a:t>
            </a:r>
            <a:endParaRPr lang="en-US" altLang="zh-CN"/>
          </a:p>
          <a:p>
            <a:pPr lvl="1" eaLnBrk="1" hangingPunct="1">
              <a:lnSpc>
                <a:spcPct val="90000"/>
              </a:lnSpc>
            </a:pPr>
            <a:r>
              <a:rPr lang="en-US" altLang="zh-CN"/>
              <a:t>Transport network (</a:t>
            </a:r>
            <a:r>
              <a:rPr lang="zh-CN" altLang="en-US"/>
              <a:t>传输网</a:t>
            </a:r>
            <a:r>
              <a:rPr lang="en-US" altLang="zh-CN"/>
              <a:t>)</a:t>
            </a:r>
            <a:endParaRPr lang="en-US" altLang="zh-CN"/>
          </a:p>
          <a:p>
            <a:pPr lvl="1" eaLnBrk="1" hangingPunct="1">
              <a:lnSpc>
                <a:spcPct val="90000"/>
              </a:lnSpc>
            </a:pPr>
            <a:r>
              <a:rPr lang="en-US" altLang="zh-CN"/>
              <a:t>Flow (</a:t>
            </a:r>
            <a:r>
              <a:rPr lang="zh-CN" altLang="en-US"/>
              <a:t>流量</a:t>
            </a:r>
            <a:r>
              <a:rPr lang="en-US" altLang="zh-CN"/>
              <a:t>)</a:t>
            </a:r>
            <a:endParaRPr lang="en-US" altLang="zh-CN"/>
          </a:p>
          <a:p>
            <a:pPr lvl="1" eaLnBrk="1" hangingPunct="1">
              <a:lnSpc>
                <a:spcPct val="90000"/>
              </a:lnSpc>
            </a:pPr>
            <a:r>
              <a:rPr lang="en-US" altLang="zh-CN"/>
              <a:t>Virtual flow (</a:t>
            </a:r>
            <a:r>
              <a:rPr lang="zh-CN" altLang="en-US"/>
              <a:t>虚流量</a:t>
            </a:r>
            <a:r>
              <a:rPr lang="en-US" altLang="zh-CN"/>
              <a:t>)</a:t>
            </a:r>
            <a:endParaRPr lang="en-US" altLang="zh-CN"/>
          </a:p>
          <a:p>
            <a:pPr lvl="1" eaLnBrk="1" hangingPunct="1">
              <a:lnSpc>
                <a:spcPct val="90000"/>
              </a:lnSpc>
            </a:pPr>
            <a:r>
              <a:rPr lang="en-US" altLang="zh-CN"/>
              <a:t>Maximal flow (</a:t>
            </a:r>
            <a:r>
              <a:rPr lang="zh-CN" altLang="en-US"/>
              <a:t>最大流量</a:t>
            </a:r>
            <a:r>
              <a:rPr lang="en-US" altLang="zh-CN"/>
              <a:t>)</a:t>
            </a:r>
            <a:endParaRPr lang="en-US" altLang="zh-CN"/>
          </a:p>
          <a:p>
            <a:pPr eaLnBrk="1" hangingPunct="1">
              <a:lnSpc>
                <a:spcPct val="90000"/>
              </a:lnSpc>
            </a:pPr>
            <a:r>
              <a:rPr lang="en-US" altLang="zh-CN"/>
              <a:t>Labeling algorithm</a:t>
            </a:r>
            <a:r>
              <a:rPr lang="zh-CN" altLang="en-US"/>
              <a:t>　</a:t>
            </a:r>
            <a:r>
              <a:rPr lang="en-US" altLang="zh-CN"/>
              <a:t>(</a:t>
            </a:r>
            <a:r>
              <a:rPr lang="zh-CN" altLang="en-US"/>
              <a:t>标记算法</a:t>
            </a:r>
            <a:r>
              <a:rPr lang="en-US" altLang="zh-CN"/>
              <a:t>)</a:t>
            </a:r>
            <a:endParaRPr lang="en-US" altLang="zh-CN"/>
          </a:p>
          <a:p>
            <a:pPr lvl="1" eaLnBrk="1" hangingPunct="1">
              <a:lnSpc>
                <a:spcPct val="90000"/>
              </a:lnSpc>
            </a:pPr>
            <a:endParaRPr lang="en-US" altLang="zh-CN"/>
          </a:p>
          <a:p>
            <a:pPr lvl="1" eaLnBrk="1" hangingPunct="1">
              <a:lnSpc>
                <a:spcPct val="90000"/>
              </a:lnSpc>
            </a:pPr>
            <a:endParaRPr lang="en-US" altLang="zh-CN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Trees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>
              <a:lnSpc>
                <a:spcPct val="90000"/>
              </a:lnSpc>
            </a:pPr>
            <a:r>
              <a:rPr lang="en-US" altLang="zh-CN" sz="2800" dirty="0">
                <a:sym typeface="+mn-ea"/>
              </a:rPr>
              <a:t>A </a:t>
            </a:r>
            <a:r>
              <a:rPr lang="en-US" altLang="zh-CN" sz="2800" i="1" dirty="0">
                <a:sym typeface="+mn-ea"/>
              </a:rPr>
              <a:t>tree</a:t>
            </a:r>
            <a:r>
              <a:rPr lang="en-US" altLang="zh-CN" sz="2800" dirty="0">
                <a:sym typeface="+mn-ea"/>
              </a:rPr>
              <a:t> is a connected undirected graph with no simple circuits.</a:t>
            </a:r>
            <a:endParaRPr lang="en-US" altLang="zh-CN" sz="2800" dirty="0"/>
          </a:p>
          <a:p>
            <a:pPr lvl="1" eaLnBrk="1" hangingPunct="1">
              <a:lnSpc>
                <a:spcPct val="90000"/>
              </a:lnSpc>
            </a:pPr>
            <a:r>
              <a:rPr lang="en-US" altLang="zh-CN" sz="2800" b="1" dirty="0">
                <a:sym typeface="+mn-ea"/>
              </a:rPr>
              <a:t>Theorem: </a:t>
            </a:r>
            <a:r>
              <a:rPr lang="en-US" altLang="zh-CN" sz="2800" dirty="0">
                <a:sym typeface="+mn-ea"/>
              </a:rPr>
              <a:t>There is a unique simple path between any two of its vertices.</a:t>
            </a:r>
            <a:endParaRPr lang="en-US" altLang="zh-CN" sz="2800" dirty="0"/>
          </a:p>
          <a:p>
            <a:pPr eaLnBrk="1" hangingPunct="1">
              <a:lnSpc>
                <a:spcPct val="90000"/>
              </a:lnSpc>
            </a:pPr>
            <a:r>
              <a:rPr lang="en-US" altLang="zh-CN" sz="2800" dirty="0">
                <a:sym typeface="+mn-ea"/>
              </a:rPr>
              <a:t>A (not-necessarily-connected) undirected graph without simple circuits is called a </a:t>
            </a:r>
            <a:r>
              <a:rPr lang="en-US" altLang="zh-CN" sz="2800" i="1" dirty="0">
                <a:sym typeface="+mn-ea"/>
              </a:rPr>
              <a:t>forest</a:t>
            </a:r>
            <a:r>
              <a:rPr lang="en-US" altLang="zh-CN" sz="2800" dirty="0">
                <a:sym typeface="+mn-ea"/>
              </a:rPr>
              <a:t>.</a:t>
            </a:r>
            <a:endParaRPr lang="en-US" altLang="zh-CN" sz="2800" dirty="0"/>
          </a:p>
          <a:p>
            <a:r>
              <a:rPr lang="en-US" altLang="zh-CN" dirty="0">
                <a:sym typeface="+mn-ea"/>
              </a:rPr>
              <a:t>A </a:t>
            </a:r>
            <a:r>
              <a:rPr lang="en-US" altLang="zh-CN" i="1" dirty="0">
                <a:sym typeface="+mn-ea"/>
              </a:rPr>
              <a:t>rooted tree</a:t>
            </a:r>
            <a:r>
              <a:rPr lang="en-US" altLang="zh-CN" dirty="0">
                <a:sym typeface="+mn-ea"/>
              </a:rPr>
              <a:t> is a tree in which one node has been designated the </a:t>
            </a:r>
            <a:r>
              <a:rPr lang="en-US" altLang="zh-CN" i="1" dirty="0">
                <a:sym typeface="+mn-ea"/>
              </a:rPr>
              <a:t>root</a:t>
            </a:r>
            <a:r>
              <a:rPr lang="en-US" altLang="zh-CN" dirty="0">
                <a:sym typeface="+mn-ea"/>
              </a:rPr>
              <a:t>.</a:t>
            </a:r>
            <a:endParaRPr lang="en-US" altLang="zh-CN" dirty="0"/>
          </a:p>
          <a:p>
            <a:pPr marL="0" lvl="1"/>
            <a:r>
              <a:rPr lang="en-US" altLang="zh-CN" sz="2800" dirty="0">
                <a:sym typeface="+mn-ea"/>
              </a:rPr>
              <a:t>Parent, child, siblings, ancestors, descendents, leaf, internal node, subtree.</a:t>
            </a:r>
            <a:endParaRPr lang="en-US" altLang="zh-CN" sz="2800" dirty="0"/>
          </a:p>
          <a:p>
            <a:endParaRPr lang="zh-CN" alt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eaLnBrk="1" hangingPunct="1"/>
            <a:r>
              <a:rPr lang="en-US" altLang="zh-CN" sz="2000" dirty="0">
                <a:sym typeface="+mn-ea"/>
              </a:rPr>
              <a:t>A rooted tree is called </a:t>
            </a:r>
            <a:r>
              <a:rPr lang="en-US" altLang="zh-CN" sz="2000" i="1" dirty="0">
                <a:sym typeface="+mn-ea"/>
              </a:rPr>
              <a:t>n</a:t>
            </a:r>
            <a:r>
              <a:rPr lang="en-US" altLang="zh-CN" sz="2000" dirty="0">
                <a:sym typeface="+mn-ea"/>
              </a:rPr>
              <a:t>-ary if every vertex has no more than </a:t>
            </a:r>
            <a:r>
              <a:rPr lang="en-US" altLang="zh-CN" sz="2000" i="1" dirty="0">
                <a:sym typeface="+mn-ea"/>
              </a:rPr>
              <a:t>n</a:t>
            </a:r>
            <a:r>
              <a:rPr lang="en-US" altLang="zh-CN" sz="2000" dirty="0">
                <a:sym typeface="+mn-ea"/>
              </a:rPr>
              <a:t> children.</a:t>
            </a:r>
            <a:endParaRPr lang="en-US" altLang="zh-CN" sz="2000" dirty="0"/>
          </a:p>
          <a:p>
            <a:pPr lvl="1" eaLnBrk="1" hangingPunct="1"/>
            <a:r>
              <a:rPr lang="en-US" altLang="zh-CN" sz="2000" dirty="0">
                <a:sym typeface="+mn-ea"/>
              </a:rPr>
              <a:t>It is called </a:t>
            </a:r>
            <a:r>
              <a:rPr lang="en-US" altLang="zh-CN" sz="2000" i="1" dirty="0">
                <a:sym typeface="+mn-ea"/>
              </a:rPr>
              <a:t>full</a:t>
            </a:r>
            <a:r>
              <a:rPr lang="en-US" altLang="zh-CN" sz="2000" dirty="0">
                <a:sym typeface="+mn-ea"/>
              </a:rPr>
              <a:t> if every internal (non-leaf) vertex has </a:t>
            </a:r>
            <a:r>
              <a:rPr lang="en-US" altLang="zh-CN" sz="2000" i="1" dirty="0">
                <a:sym typeface="+mn-ea"/>
              </a:rPr>
              <a:t>exactly</a:t>
            </a:r>
            <a:r>
              <a:rPr lang="en-US" altLang="zh-CN" sz="2000" dirty="0">
                <a:sym typeface="+mn-ea"/>
              </a:rPr>
              <a:t> </a:t>
            </a:r>
            <a:r>
              <a:rPr lang="en-US" altLang="zh-CN" sz="2000" i="1" dirty="0">
                <a:sym typeface="+mn-ea"/>
              </a:rPr>
              <a:t>n</a:t>
            </a:r>
            <a:r>
              <a:rPr lang="en-US" altLang="zh-CN" sz="2000" dirty="0">
                <a:sym typeface="+mn-ea"/>
              </a:rPr>
              <a:t> children.</a:t>
            </a:r>
            <a:endParaRPr lang="en-US" altLang="zh-CN" sz="2000" dirty="0"/>
          </a:p>
          <a:p>
            <a:pPr eaLnBrk="1" hangingPunct="1"/>
            <a:r>
              <a:rPr lang="en-US" altLang="zh-CN" sz="2000" dirty="0">
                <a:sym typeface="+mn-ea"/>
              </a:rPr>
              <a:t>A 2-ary tree is called a </a:t>
            </a:r>
            <a:r>
              <a:rPr lang="en-US" altLang="zh-CN" sz="2000" i="1" dirty="0">
                <a:sym typeface="+mn-ea"/>
              </a:rPr>
              <a:t>binary tree</a:t>
            </a:r>
            <a:r>
              <a:rPr lang="en-US" altLang="zh-CN" sz="2000" dirty="0">
                <a:sym typeface="+mn-ea"/>
              </a:rPr>
              <a:t>.</a:t>
            </a:r>
            <a:endParaRPr lang="en-US" altLang="zh-CN" sz="2000" dirty="0">
              <a:sym typeface="+mn-ea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2000" dirty="0">
                <a:sym typeface="+mn-ea"/>
              </a:rPr>
              <a:t>Any tree with </a:t>
            </a:r>
            <a:r>
              <a:rPr lang="en-US" altLang="zh-CN" sz="2000" i="1" dirty="0">
                <a:sym typeface="+mn-ea"/>
              </a:rPr>
              <a:t>n</a:t>
            </a:r>
            <a:r>
              <a:rPr lang="en-US" altLang="zh-CN" sz="2000" dirty="0">
                <a:sym typeface="+mn-ea"/>
              </a:rPr>
              <a:t> nodes has </a:t>
            </a:r>
            <a:r>
              <a:rPr lang="en-US" altLang="zh-CN" sz="2000" i="1" dirty="0">
                <a:solidFill>
                  <a:srgbClr val="FF0000"/>
                </a:solidFill>
                <a:sym typeface="+mn-ea"/>
              </a:rPr>
              <a:t>e</a:t>
            </a:r>
            <a:r>
              <a:rPr lang="en-US" altLang="zh-CN" sz="2000" dirty="0">
                <a:solidFill>
                  <a:srgbClr val="FF0000"/>
                </a:solidFill>
                <a:sym typeface="+mn-ea"/>
              </a:rPr>
              <a:t> =</a:t>
            </a:r>
            <a:r>
              <a:rPr lang="en-US" altLang="zh-CN" sz="2000" dirty="0">
                <a:sym typeface="+mn-ea"/>
              </a:rPr>
              <a:t> </a:t>
            </a:r>
            <a:r>
              <a:rPr lang="en-US" altLang="zh-CN" sz="2000" i="1" dirty="0">
                <a:solidFill>
                  <a:srgbClr val="FF0000"/>
                </a:solidFill>
                <a:sym typeface="+mn-ea"/>
              </a:rPr>
              <a:t>n</a:t>
            </a:r>
            <a:r>
              <a:rPr lang="en-US" altLang="zh-CN" sz="2000" dirty="0">
                <a:solidFill>
                  <a:srgbClr val="FF0000"/>
                </a:solidFill>
                <a:sym typeface="+mn-ea"/>
              </a:rPr>
              <a:t>−1</a:t>
            </a:r>
            <a:r>
              <a:rPr lang="en-US" altLang="zh-CN" sz="2000" dirty="0">
                <a:sym typeface="+mn-ea"/>
              </a:rPr>
              <a:t> edges.</a:t>
            </a:r>
            <a:endParaRPr lang="en-US" altLang="zh-CN" sz="2000" dirty="0"/>
          </a:p>
          <a:p>
            <a:pPr lvl="1" eaLnBrk="1" hangingPunct="1">
              <a:lnSpc>
                <a:spcPct val="90000"/>
              </a:lnSpc>
            </a:pPr>
            <a:r>
              <a:rPr lang="en-US" altLang="zh-CN" sz="2000" b="1" dirty="0">
                <a:sym typeface="+mn-ea"/>
              </a:rPr>
              <a:t>Proof:</a:t>
            </a:r>
            <a:r>
              <a:rPr lang="en-US" altLang="zh-CN" sz="2000" dirty="0">
                <a:sym typeface="+mn-ea"/>
              </a:rPr>
              <a:t> Consider removing leaves.</a:t>
            </a:r>
            <a:endParaRPr lang="en-US" altLang="zh-CN" sz="2000" b="1" dirty="0"/>
          </a:p>
          <a:p>
            <a:pPr eaLnBrk="1" hangingPunct="1">
              <a:lnSpc>
                <a:spcPct val="90000"/>
              </a:lnSpc>
            </a:pPr>
            <a:r>
              <a:rPr lang="en-US" altLang="zh-CN" sz="2000" dirty="0">
                <a:sym typeface="+mn-ea"/>
              </a:rPr>
              <a:t>A full </a:t>
            </a:r>
            <a:r>
              <a:rPr lang="en-US" altLang="zh-CN" sz="2000" i="1" dirty="0">
                <a:sym typeface="+mn-ea"/>
              </a:rPr>
              <a:t>m</a:t>
            </a:r>
            <a:r>
              <a:rPr lang="en-US" altLang="zh-CN" sz="2000" dirty="0">
                <a:sym typeface="+mn-ea"/>
              </a:rPr>
              <a:t>-ary tree with </a:t>
            </a:r>
            <a:r>
              <a:rPr lang="en-US" altLang="zh-CN" sz="2000" i="1" dirty="0">
                <a:sym typeface="+mn-ea"/>
              </a:rPr>
              <a:t>i</a:t>
            </a:r>
            <a:r>
              <a:rPr lang="en-US" altLang="zh-CN" sz="2000" dirty="0">
                <a:sym typeface="+mn-ea"/>
              </a:rPr>
              <a:t> internal nodes has </a:t>
            </a:r>
            <a:r>
              <a:rPr lang="en-US" altLang="zh-CN" sz="2000" i="1" dirty="0">
                <a:solidFill>
                  <a:srgbClr val="FF0000"/>
                </a:solidFill>
                <a:sym typeface="+mn-ea"/>
              </a:rPr>
              <a:t>n</a:t>
            </a:r>
            <a:r>
              <a:rPr lang="en-US" altLang="zh-CN" sz="2000" dirty="0">
                <a:solidFill>
                  <a:srgbClr val="FF0000"/>
                </a:solidFill>
                <a:sym typeface="+mn-ea"/>
              </a:rPr>
              <a:t>=</a:t>
            </a:r>
            <a:r>
              <a:rPr lang="en-US" altLang="zh-CN" sz="2000" i="1" dirty="0">
                <a:solidFill>
                  <a:srgbClr val="FF0000"/>
                </a:solidFill>
                <a:sym typeface="+mn-ea"/>
              </a:rPr>
              <a:t>mi</a:t>
            </a:r>
            <a:r>
              <a:rPr lang="en-US" altLang="zh-CN" sz="2000" dirty="0">
                <a:solidFill>
                  <a:srgbClr val="FF0000"/>
                </a:solidFill>
                <a:sym typeface="+mn-ea"/>
              </a:rPr>
              <a:t>+1</a:t>
            </a:r>
            <a:r>
              <a:rPr lang="en-US" altLang="zh-CN" sz="2000" dirty="0">
                <a:sym typeface="+mn-ea"/>
              </a:rPr>
              <a:t> nodes, and </a:t>
            </a:r>
            <a:r>
              <a:rPr lang="en-US" altLang="zh-CN" sz="2000" dirty="0">
                <a:solidFill>
                  <a:srgbClr val="FF0000"/>
                </a:solidFill>
                <a:sym typeface="MT Extra" panose="05050102010205020202" pitchFamily="18" charset="2"/>
              </a:rPr>
              <a:t>=(</a:t>
            </a:r>
            <a:r>
              <a:rPr lang="en-US" altLang="zh-CN" sz="2000" i="1" dirty="0">
                <a:solidFill>
                  <a:srgbClr val="FF0000"/>
                </a:solidFill>
                <a:sym typeface="MT Extra" panose="05050102010205020202" pitchFamily="18" charset="2"/>
              </a:rPr>
              <a:t>m</a:t>
            </a:r>
            <a:r>
              <a:rPr lang="en-US" altLang="zh-CN" sz="2000" dirty="0">
                <a:solidFill>
                  <a:srgbClr val="FF0000"/>
                </a:solidFill>
                <a:sym typeface="MT Extra" panose="05050102010205020202" pitchFamily="18" charset="2"/>
              </a:rPr>
              <a:t>−1)</a:t>
            </a:r>
            <a:r>
              <a:rPr lang="en-US" altLang="zh-CN" sz="2000" i="1" dirty="0">
                <a:solidFill>
                  <a:srgbClr val="FF0000"/>
                </a:solidFill>
                <a:sym typeface="MT Extra" panose="05050102010205020202" pitchFamily="18" charset="2"/>
              </a:rPr>
              <a:t>i</a:t>
            </a:r>
            <a:r>
              <a:rPr lang="en-US" altLang="zh-CN" sz="2000" dirty="0">
                <a:solidFill>
                  <a:srgbClr val="FF0000"/>
                </a:solidFill>
                <a:sym typeface="MT Extra" panose="05050102010205020202" pitchFamily="18" charset="2"/>
              </a:rPr>
              <a:t>+1</a:t>
            </a:r>
            <a:r>
              <a:rPr lang="en-US" altLang="zh-CN" sz="2000" dirty="0">
                <a:sym typeface="MT Extra" panose="05050102010205020202" pitchFamily="18" charset="2"/>
              </a:rPr>
              <a:t> leaves.</a:t>
            </a:r>
            <a:endParaRPr lang="en-US" altLang="zh-CN" sz="2000" dirty="0">
              <a:sym typeface="MT Extra" panose="05050102010205020202" pitchFamily="18" charset="2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zh-CN" sz="2000" b="1" dirty="0">
                <a:sym typeface="MT Extra" panose="05050102010205020202" pitchFamily="18" charset="2"/>
              </a:rPr>
              <a:t>Proof:</a:t>
            </a:r>
            <a:r>
              <a:rPr lang="en-US" altLang="zh-CN" sz="2000" dirty="0">
                <a:sym typeface="MT Extra" panose="05050102010205020202" pitchFamily="18" charset="2"/>
              </a:rPr>
              <a:t> There are </a:t>
            </a:r>
            <a:r>
              <a:rPr lang="en-US" altLang="zh-CN" sz="2000" i="1" dirty="0">
                <a:sym typeface="MT Extra" panose="05050102010205020202" pitchFamily="18" charset="2"/>
              </a:rPr>
              <a:t>mi</a:t>
            </a:r>
            <a:r>
              <a:rPr lang="en-US" altLang="zh-CN" sz="2000" dirty="0">
                <a:sym typeface="MT Extra" panose="05050102010205020202" pitchFamily="18" charset="2"/>
              </a:rPr>
              <a:t> children of internal nodes, 	plus the root. And, </a:t>
            </a:r>
            <a:r>
              <a:rPr lang="en-US" altLang="zh-CN" sz="2000" dirty="0">
                <a:solidFill>
                  <a:srgbClr val="FF0000"/>
                </a:solidFill>
                <a:sym typeface="MT Extra" panose="05050102010205020202" pitchFamily="18" charset="2"/>
              </a:rPr>
              <a:t> = </a:t>
            </a:r>
            <a:r>
              <a:rPr lang="en-US" altLang="zh-CN" sz="2000" i="1" dirty="0">
                <a:solidFill>
                  <a:srgbClr val="FF0000"/>
                </a:solidFill>
                <a:sym typeface="MT Extra" panose="05050102010205020202" pitchFamily="18" charset="2"/>
              </a:rPr>
              <a:t>n</a:t>
            </a:r>
            <a:r>
              <a:rPr lang="en-US" altLang="zh-CN" sz="2000" dirty="0">
                <a:solidFill>
                  <a:srgbClr val="FF0000"/>
                </a:solidFill>
                <a:sym typeface="MT Extra" panose="05050102010205020202" pitchFamily="18" charset="2"/>
              </a:rPr>
              <a:t>−</a:t>
            </a:r>
            <a:r>
              <a:rPr lang="en-US" altLang="zh-CN" sz="2000" i="1" dirty="0">
                <a:solidFill>
                  <a:srgbClr val="FF0000"/>
                </a:solidFill>
                <a:sym typeface="MT Extra" panose="05050102010205020202" pitchFamily="18" charset="2"/>
              </a:rPr>
              <a:t>i</a:t>
            </a:r>
            <a:r>
              <a:rPr lang="en-US" altLang="zh-CN" sz="2000" dirty="0">
                <a:solidFill>
                  <a:srgbClr val="FF0000"/>
                </a:solidFill>
                <a:sym typeface="MT Extra" panose="05050102010205020202" pitchFamily="18" charset="2"/>
              </a:rPr>
              <a:t> = (</a:t>
            </a:r>
            <a:r>
              <a:rPr lang="en-US" altLang="zh-CN" sz="2000" i="1" dirty="0">
                <a:solidFill>
                  <a:srgbClr val="FF0000"/>
                </a:solidFill>
                <a:sym typeface="MT Extra" panose="05050102010205020202" pitchFamily="18" charset="2"/>
              </a:rPr>
              <a:t>m</a:t>
            </a:r>
            <a:r>
              <a:rPr lang="en-US" altLang="zh-CN" sz="2000" dirty="0">
                <a:solidFill>
                  <a:srgbClr val="FF0000"/>
                </a:solidFill>
                <a:sym typeface="MT Extra" panose="05050102010205020202" pitchFamily="18" charset="2"/>
              </a:rPr>
              <a:t>−1)</a:t>
            </a:r>
            <a:r>
              <a:rPr lang="en-US" altLang="zh-CN" sz="2000" i="1" dirty="0">
                <a:solidFill>
                  <a:srgbClr val="FF0000"/>
                </a:solidFill>
                <a:sym typeface="MT Extra" panose="05050102010205020202" pitchFamily="18" charset="2"/>
              </a:rPr>
              <a:t>i</a:t>
            </a:r>
            <a:r>
              <a:rPr lang="en-US" altLang="zh-CN" sz="2000" dirty="0">
                <a:solidFill>
                  <a:srgbClr val="FF0000"/>
                </a:solidFill>
                <a:sym typeface="MT Extra" panose="05050102010205020202" pitchFamily="18" charset="2"/>
              </a:rPr>
              <a:t>+1</a:t>
            </a:r>
            <a:r>
              <a:rPr lang="en-US" altLang="zh-CN" sz="2000" dirty="0">
                <a:sym typeface="MT Extra" panose="05050102010205020202" pitchFamily="18" charset="2"/>
              </a:rPr>
              <a:t>.  </a:t>
            </a:r>
            <a:endParaRPr lang="en-US" altLang="zh-CN" sz="2000" i="1" dirty="0">
              <a:sym typeface="MT Extra" panose="05050102010205020202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2000" dirty="0">
                <a:sym typeface="MT Extra" panose="05050102010205020202" pitchFamily="18" charset="2"/>
              </a:rPr>
              <a:t>Thus, when </a:t>
            </a:r>
            <a:r>
              <a:rPr lang="en-US" altLang="zh-CN" sz="2000" i="1" dirty="0">
                <a:sym typeface="MT Extra" panose="05050102010205020202" pitchFamily="18" charset="2"/>
              </a:rPr>
              <a:t>m</a:t>
            </a:r>
            <a:r>
              <a:rPr lang="en-US" altLang="zh-CN" sz="2000" dirty="0">
                <a:sym typeface="MT Extra" panose="05050102010205020202" pitchFamily="18" charset="2"/>
              </a:rPr>
              <a:t> is known and the tree is full, we can compute all four of the values </a:t>
            </a:r>
            <a:r>
              <a:rPr lang="en-US" altLang="zh-CN" sz="2000" i="1" dirty="0">
                <a:sym typeface="MT Extra" panose="05050102010205020202" pitchFamily="18" charset="2"/>
              </a:rPr>
              <a:t>e</a:t>
            </a:r>
            <a:r>
              <a:rPr lang="en-US" altLang="zh-CN" sz="2000" dirty="0">
                <a:sym typeface="MT Extra" panose="05050102010205020202" pitchFamily="18" charset="2"/>
              </a:rPr>
              <a:t>, </a:t>
            </a:r>
            <a:r>
              <a:rPr lang="en-US" altLang="zh-CN" sz="2000" i="1" dirty="0">
                <a:sym typeface="MT Extra" panose="05050102010205020202" pitchFamily="18" charset="2"/>
              </a:rPr>
              <a:t>i</a:t>
            </a:r>
            <a:r>
              <a:rPr lang="en-US" altLang="zh-CN" sz="2000" dirty="0">
                <a:sym typeface="MT Extra" panose="05050102010205020202" pitchFamily="18" charset="2"/>
              </a:rPr>
              <a:t>, </a:t>
            </a:r>
            <a:r>
              <a:rPr lang="en-US" altLang="zh-CN" sz="2000" i="1" dirty="0">
                <a:sym typeface="MT Extra" panose="05050102010205020202" pitchFamily="18" charset="2"/>
              </a:rPr>
              <a:t>n</a:t>
            </a:r>
            <a:r>
              <a:rPr lang="en-US" altLang="zh-CN" sz="2000" dirty="0">
                <a:sym typeface="MT Extra" panose="05050102010205020202" pitchFamily="18" charset="2"/>
              </a:rPr>
              <a:t>, and , given any one of them.</a:t>
            </a:r>
            <a:endParaRPr lang="en-US" altLang="zh-CN" sz="2000" dirty="0">
              <a:sym typeface="MT Extra" panose="05050102010205020202" pitchFamily="18" charset="2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zh-CN" sz="2000" i="1" dirty="0">
                <a:sym typeface="MT Extra" panose="05050102010205020202" pitchFamily="18" charset="2"/>
              </a:rPr>
              <a:t>i=(n-1)/m ,  l=[(m-1)n+1]/m</a:t>
            </a:r>
            <a:endParaRPr lang="en-US" altLang="zh-CN" sz="2000" i="1" dirty="0">
              <a:sym typeface="MT Extra" panose="05050102010205020202" pitchFamily="18" charset="2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zh-CN" sz="2000" i="1" dirty="0">
                <a:sym typeface="MT Extra" panose="05050102010205020202" pitchFamily="18" charset="2"/>
              </a:rPr>
              <a:t>n=mi+1  ,   l=(m-1)i+1</a:t>
            </a:r>
            <a:endParaRPr lang="en-US" altLang="zh-CN" sz="2000" i="1" dirty="0">
              <a:sym typeface="MT Extra" panose="05050102010205020202" pitchFamily="18" charset="2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zh-CN" sz="2000" i="1" dirty="0">
                <a:sym typeface="MT Extra" panose="05050102010205020202" pitchFamily="18" charset="2"/>
              </a:rPr>
              <a:t>n=(ml-1)/m-1, i=(l-1)/(m-1)</a:t>
            </a:r>
            <a:endParaRPr lang="en-US" altLang="zh-CN" sz="2000" i="1" dirty="0">
              <a:sym typeface="MT Extra" panose="05050102010205020202" pitchFamily="18" charset="2"/>
            </a:endParaRPr>
          </a:p>
          <a:p>
            <a:pPr eaLnBrk="1" hangingPunct="1"/>
            <a:endParaRPr lang="en-US" altLang="zh-CN" sz="2000" i="1" dirty="0">
              <a:sym typeface="MT Extra" panose="05050102010205020202" pitchFamily="18" charset="2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/>
            <a:r>
              <a:rPr lang="en-US" altLang="zh-CN" sz="2800" b="1" dirty="0">
                <a:sym typeface="+mn-ea"/>
              </a:rPr>
              <a:t>Definition:</a:t>
            </a:r>
            <a:r>
              <a:rPr lang="en-US" altLang="zh-CN" sz="2800" dirty="0">
                <a:sym typeface="+mn-ea"/>
              </a:rPr>
              <a:t> The </a:t>
            </a:r>
            <a:r>
              <a:rPr lang="en-US" altLang="zh-CN" sz="2800" i="1" dirty="0">
                <a:sym typeface="+mn-ea"/>
              </a:rPr>
              <a:t>level</a:t>
            </a:r>
            <a:r>
              <a:rPr lang="en-US" altLang="zh-CN" sz="2800" dirty="0">
                <a:sym typeface="+mn-ea"/>
              </a:rPr>
              <a:t> of a node is the length of the simple path from the root to the node.</a:t>
            </a:r>
            <a:endParaRPr lang="en-US" altLang="zh-CN" sz="2800" dirty="0"/>
          </a:p>
          <a:p>
            <a:pPr lvl="1" eaLnBrk="1" hangingPunct="1"/>
            <a:r>
              <a:rPr lang="en-US" altLang="zh-CN" sz="2800" dirty="0">
                <a:sym typeface="+mn-ea"/>
              </a:rPr>
              <a:t>The </a:t>
            </a:r>
            <a:r>
              <a:rPr lang="en-US" altLang="zh-CN" sz="2800" i="1" dirty="0">
                <a:sym typeface="+mn-ea"/>
              </a:rPr>
              <a:t>height</a:t>
            </a:r>
            <a:r>
              <a:rPr lang="en-US" altLang="zh-CN" sz="2800" dirty="0">
                <a:sym typeface="+mn-ea"/>
              </a:rPr>
              <a:t> of a tree is maximum node level.</a:t>
            </a:r>
            <a:endParaRPr lang="en-US" altLang="zh-CN" sz="2800" dirty="0">
              <a:sym typeface="+mn-ea"/>
            </a:endParaRPr>
          </a:p>
          <a:p>
            <a:pPr lvl="0" eaLnBrk="1" hangingPunct="1"/>
            <a:r>
              <a:rPr lang="en-US" altLang="zh-CN" dirty="0">
                <a:sym typeface="+mn-ea"/>
              </a:rPr>
              <a:t>A rooted </a:t>
            </a:r>
            <a:r>
              <a:rPr lang="en-US" altLang="zh-CN" i="1" dirty="0">
                <a:sym typeface="+mn-ea"/>
              </a:rPr>
              <a:t>m</a:t>
            </a:r>
            <a:r>
              <a:rPr lang="en-US" altLang="zh-CN" dirty="0">
                <a:sym typeface="+mn-ea"/>
              </a:rPr>
              <a:t>-ary tree with height </a:t>
            </a:r>
            <a:r>
              <a:rPr lang="en-US" altLang="zh-CN" i="1" dirty="0">
                <a:sym typeface="+mn-ea"/>
              </a:rPr>
              <a:t>h</a:t>
            </a:r>
            <a:r>
              <a:rPr lang="en-US" altLang="zh-CN" dirty="0">
                <a:sym typeface="+mn-ea"/>
              </a:rPr>
              <a:t> is called </a:t>
            </a:r>
            <a:r>
              <a:rPr lang="en-US" altLang="zh-CN" i="1" dirty="0">
                <a:sym typeface="+mn-ea"/>
              </a:rPr>
              <a:t>balanced</a:t>
            </a:r>
            <a:r>
              <a:rPr lang="en-US" altLang="zh-CN" dirty="0">
                <a:sym typeface="+mn-ea"/>
              </a:rPr>
              <a:t> if all leaves are at levels </a:t>
            </a:r>
            <a:r>
              <a:rPr lang="en-US" altLang="zh-CN" i="1" dirty="0">
                <a:solidFill>
                  <a:srgbClr val="FF0000"/>
                </a:solidFill>
                <a:sym typeface="+mn-ea"/>
              </a:rPr>
              <a:t>h</a:t>
            </a:r>
            <a:r>
              <a:rPr lang="en-US" altLang="zh-CN" dirty="0">
                <a:sym typeface="+mn-ea"/>
              </a:rPr>
              <a:t> or </a:t>
            </a:r>
            <a:r>
              <a:rPr lang="en-US" altLang="zh-CN" i="1" dirty="0">
                <a:solidFill>
                  <a:srgbClr val="FF0000"/>
                </a:solidFill>
                <a:sym typeface="+mn-ea"/>
              </a:rPr>
              <a:t>h</a:t>
            </a:r>
            <a:r>
              <a:rPr lang="en-US" altLang="zh-CN" dirty="0">
                <a:solidFill>
                  <a:srgbClr val="FF0000"/>
                </a:solidFill>
                <a:sym typeface="+mn-ea"/>
              </a:rPr>
              <a:t>−1</a:t>
            </a:r>
            <a:r>
              <a:rPr lang="en-US" altLang="zh-CN" dirty="0">
                <a:sym typeface="+mn-ea"/>
              </a:rPr>
              <a:t>.</a:t>
            </a:r>
            <a:endParaRPr lang="en-US" altLang="zh-CN" dirty="0">
              <a:sym typeface="+mn-ea"/>
            </a:endParaRPr>
          </a:p>
          <a:p>
            <a:pPr lvl="0" eaLnBrk="1" hangingPunct="1"/>
            <a:r>
              <a:rPr lang="en-US" altLang="zh-CN" dirty="0">
                <a:sym typeface="+mn-ea"/>
              </a:rPr>
              <a:t>Applications of Trees</a:t>
            </a:r>
            <a:endParaRPr lang="en-US" altLang="zh-CN" dirty="0">
              <a:ea typeface="Times New Roman" panose="02020603050405020304" pitchFamily="18" charset="0"/>
            </a:endParaRPr>
          </a:p>
          <a:p>
            <a:pPr lvl="0" eaLnBrk="1" hangingPunct="1"/>
            <a:r>
              <a:rPr kumimoji="1" lang="en-US" altLang="zh-CN" b="1" dirty="0">
                <a:latin typeface="Copperplate Gothic Bold" panose="020E0705020206020404" pitchFamily="34" charset="0"/>
                <a:ea typeface="+mj-ea"/>
                <a:cs typeface="+mj-cs"/>
                <a:sym typeface="+mn-ea"/>
              </a:rPr>
              <a:t>Tree Traversal</a:t>
            </a:r>
            <a:endParaRPr kumimoji="1" lang="zh-CN" altLang="en-US" b="1" dirty="0">
              <a:latin typeface="Copperplate Gothic Bold" panose="020E0705020206020404" pitchFamily="34" charset="0"/>
              <a:ea typeface="+mj-ea"/>
              <a:cs typeface="+mj-cs"/>
            </a:endParaRPr>
          </a:p>
          <a:p>
            <a:pPr lvl="0" eaLnBrk="1" hangingPunct="1"/>
            <a:endParaRPr lang="zh-CN" alt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/>
            <a:r>
              <a:rPr lang="en-US" altLang="zh-CN" dirty="0">
                <a:sym typeface="+mn-ea"/>
              </a:rPr>
              <a:t>Let </a:t>
            </a:r>
            <a:r>
              <a:rPr lang="en-US" altLang="zh-CN" i="1" dirty="0">
                <a:sym typeface="+mn-ea"/>
              </a:rPr>
              <a:t>G</a:t>
            </a:r>
            <a:r>
              <a:rPr lang="en-US" altLang="zh-CN" dirty="0">
                <a:sym typeface="+mn-ea"/>
              </a:rPr>
              <a:t> be a simple graph. A </a:t>
            </a:r>
            <a:r>
              <a:rPr lang="en-US" altLang="zh-CN" i="1" dirty="0">
                <a:sym typeface="+mn-ea"/>
              </a:rPr>
              <a:t>spanning tree of G</a:t>
            </a:r>
            <a:r>
              <a:rPr lang="en-US" altLang="zh-CN" dirty="0">
                <a:sym typeface="+mn-ea"/>
              </a:rPr>
              <a:t> is a subgraph of G that is a tree containing every vertex of G.</a:t>
            </a:r>
            <a:endParaRPr lang="en-US" altLang="zh-CN" dirty="0">
              <a:sym typeface="+mn-ea"/>
            </a:endParaRPr>
          </a:p>
          <a:p>
            <a:pPr eaLnBrk="1" hangingPunct="1"/>
            <a:r>
              <a:rPr kumimoji="1" lang="en-US" altLang="zh-CN" b="1" dirty="0">
                <a:latin typeface="Copperplate Gothic Bold" panose="020E0705020206020404" pitchFamily="34" charset="0"/>
                <a:ea typeface="+mj-ea"/>
                <a:cs typeface="+mj-cs"/>
                <a:sym typeface="+mn-ea"/>
              </a:rPr>
              <a:t>Minimum Spanning Trees 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日期占位符 4"/>
          <p:cNvSpPr>
            <a:spLocks noGrp="1" noChangeArrowheads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92A2D97-18AB-461D-96E7-58E1BE7CAF99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2771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Solving 2-LiHoReCoCos</a:t>
            </a:r>
            <a:endParaRPr lang="en-US" altLang="zh-CN"/>
          </a:p>
        </p:txBody>
      </p:sp>
      <p:sp>
        <p:nvSpPr>
          <p:cNvPr id="3277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Consider an arbitrary 2-LiHoReCoCo:</a:t>
            </a:r>
            <a:br>
              <a:rPr lang="en-US" altLang="zh-CN"/>
            </a:br>
            <a:r>
              <a:rPr lang="en-US" altLang="zh-CN"/>
              <a:t>	</a:t>
            </a:r>
            <a:r>
              <a:rPr lang="en-US" altLang="zh-CN" i="1"/>
              <a:t>a</a:t>
            </a:r>
            <a:r>
              <a:rPr lang="en-US" altLang="zh-CN" i="1" baseline="-25000"/>
              <a:t>n</a:t>
            </a:r>
            <a:r>
              <a:rPr lang="en-US" altLang="zh-CN"/>
              <a:t> = </a:t>
            </a:r>
            <a:r>
              <a:rPr lang="en-US" altLang="zh-CN" i="1"/>
              <a:t>c</a:t>
            </a:r>
            <a:r>
              <a:rPr lang="en-US" altLang="zh-CN" baseline="-25000"/>
              <a:t>1</a:t>
            </a:r>
            <a:r>
              <a:rPr lang="en-US" altLang="zh-CN" i="1"/>
              <a:t>a</a:t>
            </a:r>
            <a:r>
              <a:rPr lang="en-US" altLang="zh-CN" i="1" baseline="-25000"/>
              <a:t>n</a:t>
            </a:r>
            <a:r>
              <a:rPr lang="en-US" altLang="zh-CN" baseline="-25000"/>
              <a:t>−1</a:t>
            </a:r>
            <a:r>
              <a:rPr lang="en-US" altLang="zh-CN"/>
              <a:t> + </a:t>
            </a:r>
            <a:r>
              <a:rPr lang="en-US" altLang="zh-CN" i="1"/>
              <a:t>c</a:t>
            </a:r>
            <a:r>
              <a:rPr lang="en-US" altLang="zh-CN" baseline="-25000"/>
              <a:t>2</a:t>
            </a:r>
            <a:r>
              <a:rPr lang="en-US" altLang="zh-CN" i="1"/>
              <a:t>a</a:t>
            </a:r>
            <a:r>
              <a:rPr lang="en-US" altLang="zh-CN" i="1" baseline="-25000"/>
              <a:t>n</a:t>
            </a:r>
            <a:r>
              <a:rPr lang="en-US" altLang="zh-CN" baseline="-25000"/>
              <a:t>−2</a:t>
            </a:r>
            <a:endParaRPr lang="en-US" altLang="zh-CN"/>
          </a:p>
          <a:p>
            <a:pPr eaLnBrk="1" hangingPunct="1"/>
            <a:r>
              <a:rPr lang="en-US" altLang="zh-CN"/>
              <a:t>It has the characteristic equation (C.E.): </a:t>
            </a:r>
            <a:br>
              <a:rPr lang="en-US" altLang="zh-CN"/>
            </a:br>
            <a:r>
              <a:rPr lang="en-US" altLang="zh-CN"/>
              <a:t>	</a:t>
            </a:r>
            <a:r>
              <a:rPr lang="en-US" altLang="zh-CN" i="1"/>
              <a:t>r</a:t>
            </a:r>
            <a:r>
              <a:rPr lang="en-US" altLang="zh-CN" baseline="30000"/>
              <a:t>2</a:t>
            </a:r>
            <a:r>
              <a:rPr lang="en-US" altLang="zh-CN"/>
              <a:t> − </a:t>
            </a:r>
            <a:r>
              <a:rPr lang="en-US" altLang="zh-CN" i="1"/>
              <a:t>c</a:t>
            </a:r>
            <a:r>
              <a:rPr lang="en-US" altLang="zh-CN" baseline="-25000"/>
              <a:t>1</a:t>
            </a:r>
            <a:r>
              <a:rPr lang="en-US" altLang="zh-CN" i="1"/>
              <a:t>r </a:t>
            </a:r>
            <a:r>
              <a:rPr lang="en-US" altLang="zh-CN"/>
              <a:t>− </a:t>
            </a:r>
            <a:r>
              <a:rPr lang="en-US" altLang="zh-CN" i="1"/>
              <a:t>c</a:t>
            </a:r>
            <a:r>
              <a:rPr lang="en-US" altLang="zh-CN" baseline="-25000"/>
              <a:t>2</a:t>
            </a:r>
            <a:r>
              <a:rPr lang="en-US" altLang="zh-CN"/>
              <a:t> = 0</a:t>
            </a:r>
            <a:endParaRPr lang="en-US" altLang="zh-CN"/>
          </a:p>
          <a:p>
            <a:pPr eaLnBrk="1" hangingPunct="1"/>
            <a:r>
              <a:rPr lang="en-US" altLang="zh-CN" b="1"/>
              <a:t>Thm. 1:</a:t>
            </a:r>
            <a:r>
              <a:rPr lang="en-US" altLang="zh-CN"/>
              <a:t> If this CE has 2 roots </a:t>
            </a:r>
            <a:r>
              <a:rPr lang="en-US" altLang="zh-CN" i="1"/>
              <a:t>r</a:t>
            </a:r>
            <a:r>
              <a:rPr lang="en-US" altLang="zh-CN" baseline="-25000"/>
              <a:t>1</a:t>
            </a:r>
            <a:r>
              <a:rPr lang="en-US" altLang="zh-CN"/>
              <a:t>≠</a:t>
            </a:r>
            <a:r>
              <a:rPr lang="en-US" altLang="zh-CN" i="1"/>
              <a:t>r</a:t>
            </a:r>
            <a:r>
              <a:rPr lang="en-US" altLang="zh-CN" baseline="-25000"/>
              <a:t>2</a:t>
            </a:r>
            <a:r>
              <a:rPr lang="en-US" altLang="zh-CN"/>
              <a:t>, then</a:t>
            </a:r>
            <a:br>
              <a:rPr lang="en-US" altLang="zh-CN"/>
            </a:br>
            <a:r>
              <a:rPr lang="en-US" altLang="zh-CN"/>
              <a:t>	</a:t>
            </a:r>
            <a:r>
              <a:rPr lang="en-US" altLang="zh-CN" i="1"/>
              <a:t>a</a:t>
            </a:r>
            <a:r>
              <a:rPr lang="en-US" altLang="zh-CN" i="1" baseline="-25000"/>
              <a:t>n</a:t>
            </a:r>
            <a:r>
              <a:rPr lang="en-US" altLang="zh-CN"/>
              <a:t> = </a:t>
            </a:r>
            <a:r>
              <a:rPr lang="el-GR" altLang="zh-CN" i="1"/>
              <a:t>α</a:t>
            </a:r>
            <a:r>
              <a:rPr lang="en-US" altLang="zh-CN" baseline="-25000"/>
              <a:t>1</a:t>
            </a:r>
            <a:r>
              <a:rPr lang="en-US" altLang="zh-CN" i="1"/>
              <a:t>r</a:t>
            </a:r>
            <a:r>
              <a:rPr lang="en-US" altLang="zh-CN" baseline="-25000"/>
              <a:t>1</a:t>
            </a:r>
            <a:r>
              <a:rPr lang="en-US" altLang="zh-CN" i="1" baseline="30000"/>
              <a:t>n</a:t>
            </a:r>
            <a:r>
              <a:rPr lang="en-US" altLang="zh-CN"/>
              <a:t> + </a:t>
            </a:r>
            <a:r>
              <a:rPr lang="el-GR" altLang="zh-CN" i="1"/>
              <a:t>α</a:t>
            </a:r>
            <a:r>
              <a:rPr lang="en-US" altLang="zh-CN" baseline="-25000"/>
              <a:t>2</a:t>
            </a:r>
            <a:r>
              <a:rPr lang="en-US" altLang="zh-CN" i="1"/>
              <a:t>r</a:t>
            </a:r>
            <a:r>
              <a:rPr lang="en-US" altLang="zh-CN" baseline="-25000"/>
              <a:t>2</a:t>
            </a:r>
            <a:r>
              <a:rPr lang="en-US" altLang="zh-CN" i="1" baseline="30000"/>
              <a:t>n</a:t>
            </a:r>
            <a:r>
              <a:rPr lang="en-US" altLang="zh-CN"/>
              <a:t>  for </a:t>
            </a:r>
            <a:r>
              <a:rPr lang="en-US" altLang="zh-CN" i="1"/>
              <a:t>n</a:t>
            </a:r>
            <a:r>
              <a:rPr lang="en-US" altLang="zh-CN"/>
              <a:t>≥0</a:t>
            </a:r>
            <a:br>
              <a:rPr lang="en-US" altLang="zh-CN"/>
            </a:br>
            <a:r>
              <a:rPr lang="en-US" altLang="zh-CN"/>
              <a:t>for some constants </a:t>
            </a:r>
            <a:r>
              <a:rPr lang="el-GR" altLang="zh-CN" i="1"/>
              <a:t>α</a:t>
            </a:r>
            <a:r>
              <a:rPr lang="en-US" altLang="zh-CN" baseline="-25000"/>
              <a:t>1</a:t>
            </a:r>
            <a:r>
              <a:rPr lang="en-US" altLang="zh-CN"/>
              <a:t>, </a:t>
            </a:r>
            <a:r>
              <a:rPr lang="el-GR" altLang="zh-CN" i="1"/>
              <a:t>α</a:t>
            </a:r>
            <a:r>
              <a:rPr lang="en-US" altLang="zh-CN" baseline="-25000"/>
              <a:t>2</a:t>
            </a:r>
            <a:r>
              <a:rPr lang="en-US" altLang="zh-CN"/>
              <a:t>.</a:t>
            </a:r>
            <a:endParaRPr lang="en-US" altLang="zh-CN" baseline="-2500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3314" name="日期占位符 4"/>
          <p:cNvSpPr>
            <a:spLocks noGrp="1"/>
          </p:cNvSpPr>
          <p:nvPr>
            <p:ph type="dt" sz="half" idx="11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fld id="{BB962C8B-B14F-4D97-AF65-F5344CB8AC3E}" type="datetime1">
              <a:rPr lang="zh-CN" altLang="en-US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3315" name="页脚占位符 5"/>
          <p:cNvSpPr>
            <a:spLocks noGrp="1"/>
          </p:cNvSpPr>
          <p:nvPr>
            <p:ph type="ftr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lnSpc>
                <a:spcPct val="110000"/>
              </a:lnSpc>
            </a:pPr>
            <a:r>
              <a:rPr lang="en-US" altLang="zh-CN" sz="1200" b="1" i="1" dirty="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zh-CN" altLang="en-US" sz="12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13316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b" anchorCtr="0"/>
          <a:p>
            <a:pPr eaLnBrk="1" hangingPunct="1"/>
            <a:r>
              <a:rPr lang="en-US" altLang="zh-CN" dirty="0"/>
              <a:t>Prim’s Algorithm</a:t>
            </a:r>
            <a:endParaRPr lang="en-US" altLang="zh-CN" dirty="0"/>
          </a:p>
        </p:txBody>
      </p:sp>
      <p:sp>
        <p:nvSpPr>
          <p:cNvPr id="13317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 eaLnBrk="1" hangingPunct="1">
              <a:lnSpc>
                <a:spcPct val="80000"/>
              </a:lnSpc>
            </a:pPr>
            <a:r>
              <a:rPr lang="en-US" altLang="zh-CN" sz="2800" dirty="0"/>
              <a:t>Procedure </a:t>
            </a:r>
            <a:r>
              <a:rPr lang="en-US" altLang="zh-CN" sz="2800" i="1" dirty="0"/>
              <a:t>Prim</a:t>
            </a:r>
            <a:r>
              <a:rPr lang="en-US" altLang="zh-CN" sz="2800" dirty="0"/>
              <a:t> (</a:t>
            </a:r>
            <a:r>
              <a:rPr lang="en-US" altLang="zh-CN" sz="2800" i="1" dirty="0"/>
              <a:t>G</a:t>
            </a:r>
            <a:r>
              <a:rPr lang="en-US" altLang="zh-CN" sz="2800" dirty="0"/>
              <a:t>: weighted connected undirected graph with </a:t>
            </a:r>
            <a:r>
              <a:rPr lang="en-US" altLang="zh-CN" sz="2800" i="1" dirty="0"/>
              <a:t>n</a:t>
            </a:r>
            <a:r>
              <a:rPr lang="en-US" altLang="zh-CN" sz="2800" dirty="0"/>
              <a:t> vertices )</a:t>
            </a:r>
            <a:endParaRPr lang="en-US" altLang="zh-CN" sz="2800" dirty="0"/>
          </a:p>
          <a:p>
            <a:pPr eaLnBrk="1" hangingPunct="1">
              <a:lnSpc>
                <a:spcPct val="80000"/>
              </a:lnSpc>
            </a:pPr>
            <a:r>
              <a:rPr lang="en-US" altLang="zh-CN" sz="2800" i="1" dirty="0"/>
              <a:t>T</a:t>
            </a:r>
            <a:r>
              <a:rPr lang="en-US" altLang="zh-CN" sz="2800" dirty="0"/>
              <a:t>:=a minimum-weight edge</a:t>
            </a:r>
            <a:endParaRPr lang="en-US" altLang="zh-CN" sz="2800" dirty="0"/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/>
              <a:t>For </a:t>
            </a:r>
            <a:r>
              <a:rPr lang="en-US" altLang="zh-CN" sz="2800" i="1" dirty="0"/>
              <a:t>i</a:t>
            </a:r>
            <a:r>
              <a:rPr lang="en-US" altLang="zh-CN" sz="2800" dirty="0"/>
              <a:t>:=</a:t>
            </a:r>
            <a:r>
              <a:rPr lang="en-US" altLang="zh-CN" sz="2800" i="1" dirty="0"/>
              <a:t>1</a:t>
            </a:r>
            <a:r>
              <a:rPr lang="en-US" altLang="zh-CN" sz="2800" dirty="0"/>
              <a:t> to</a:t>
            </a:r>
            <a:r>
              <a:rPr lang="en-US" altLang="zh-CN" sz="2800" i="1" dirty="0"/>
              <a:t> n-2</a:t>
            </a:r>
            <a:endParaRPr lang="en-US" altLang="zh-CN" sz="2800" i="1" dirty="0"/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/>
              <a:t>begin</a:t>
            </a:r>
            <a:endParaRPr lang="en-US" altLang="zh-CN" sz="2800" dirty="0"/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i="1" dirty="0"/>
              <a:t>e</a:t>
            </a:r>
            <a:r>
              <a:rPr lang="en-US" altLang="zh-CN" sz="2400" dirty="0"/>
              <a:t>:=an edge of minimum weight incident  to a vertex in </a:t>
            </a:r>
            <a:r>
              <a:rPr lang="en-US" altLang="zh-CN" sz="2400" i="1" dirty="0"/>
              <a:t>T</a:t>
            </a:r>
            <a:r>
              <a:rPr lang="en-US" altLang="zh-CN" sz="2400" dirty="0"/>
              <a:t> and not forming a simple circuit in </a:t>
            </a:r>
            <a:r>
              <a:rPr lang="en-US" altLang="zh-CN" sz="2400" i="1" dirty="0"/>
              <a:t>T</a:t>
            </a:r>
            <a:r>
              <a:rPr lang="en-US" altLang="zh-CN" sz="2400" dirty="0"/>
              <a:t> if added to </a:t>
            </a:r>
            <a:r>
              <a:rPr lang="en-US" altLang="zh-CN" sz="2400" i="1" dirty="0"/>
              <a:t>T</a:t>
            </a:r>
            <a:endParaRPr lang="en-US" altLang="zh-CN" sz="2400" i="1" dirty="0"/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i="1" dirty="0"/>
              <a:t>T</a:t>
            </a:r>
            <a:r>
              <a:rPr lang="en-US" altLang="zh-CN" sz="2400" dirty="0"/>
              <a:t>:= </a:t>
            </a:r>
            <a:r>
              <a:rPr lang="en-US" altLang="zh-CN" sz="2400" i="1" dirty="0"/>
              <a:t>T</a:t>
            </a:r>
            <a:r>
              <a:rPr lang="en-US" altLang="zh-CN" sz="2400" dirty="0"/>
              <a:t> with </a:t>
            </a:r>
            <a:r>
              <a:rPr lang="en-US" altLang="zh-CN" sz="2400" i="1" dirty="0"/>
              <a:t>e</a:t>
            </a:r>
            <a:r>
              <a:rPr lang="en-US" altLang="zh-CN" sz="2400" dirty="0"/>
              <a:t> added</a:t>
            </a:r>
            <a:endParaRPr lang="en-US" altLang="zh-CN" sz="2400" dirty="0"/>
          </a:p>
          <a:p>
            <a:pPr eaLnBrk="1" hangingPunct="1">
              <a:lnSpc>
                <a:spcPct val="80000"/>
              </a:lnSpc>
            </a:pPr>
            <a:r>
              <a:rPr lang="en-US" altLang="zh-CN" sz="2800" dirty="0"/>
              <a:t>End{ </a:t>
            </a:r>
            <a:r>
              <a:rPr lang="en-US" altLang="zh-CN" sz="2800" i="1" dirty="0"/>
              <a:t>T</a:t>
            </a:r>
            <a:r>
              <a:rPr lang="en-US" altLang="zh-CN" sz="2800" dirty="0"/>
              <a:t> is a minimum spanning tree of </a:t>
            </a:r>
            <a:r>
              <a:rPr lang="en-US" altLang="zh-CN" sz="2800" i="1" dirty="0"/>
              <a:t>G</a:t>
            </a:r>
            <a:r>
              <a:rPr lang="en-US" altLang="zh-CN" sz="2800" dirty="0"/>
              <a:t> }</a:t>
            </a:r>
            <a:endParaRPr lang="en-US" altLang="zh-CN" sz="28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0482" name="日期占位符 4"/>
          <p:cNvSpPr>
            <a:spLocks noGrp="1"/>
          </p:cNvSpPr>
          <p:nvPr>
            <p:ph type="dt" sz="half" idx="11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fld id="{BB962C8B-B14F-4D97-AF65-F5344CB8AC3E}" type="datetime1">
              <a:rPr lang="zh-CN" altLang="en-US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0483" name="页脚占位符 5"/>
          <p:cNvSpPr>
            <a:spLocks noGrp="1"/>
          </p:cNvSpPr>
          <p:nvPr>
            <p:ph type="ftr" sz="quarter" idx="12"/>
          </p:nvPr>
        </p:nvSpPr>
        <p:spPr/>
        <p:txBody>
          <a:bodyPr wrap="square" lIns="91440" tIns="45720" rIns="91440" bIns="45720" anchor="b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>
              <a:lnSpc>
                <a:spcPct val="110000"/>
              </a:lnSpc>
            </a:pPr>
            <a:r>
              <a:rPr lang="en-US" altLang="zh-CN" sz="1200" b="1" i="1" dirty="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zh-CN" altLang="en-US" sz="12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20484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b" anchorCtr="0"/>
          <a:p>
            <a:pPr eaLnBrk="1" hangingPunct="1"/>
            <a:r>
              <a:rPr lang="en-US" altLang="zh-CN" dirty="0"/>
              <a:t>Kruskal’s Algorithm</a:t>
            </a:r>
            <a:endParaRPr lang="en-US" altLang="zh-CN" dirty="0"/>
          </a:p>
        </p:txBody>
      </p:sp>
      <p:sp>
        <p:nvSpPr>
          <p:cNvPr id="20485" name="Rectangle 3"/>
          <p:cNvSpPr>
            <a:spLocks noGrp="1"/>
          </p:cNvSpPr>
          <p:nvPr>
            <p:ph idx="1"/>
          </p:nvPr>
        </p:nvSpPr>
        <p:spPr>
          <a:xfrm>
            <a:off x="1847850" y="2017713"/>
            <a:ext cx="8631238" cy="4114800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90000"/>
              </a:lnSpc>
            </a:pPr>
            <a:r>
              <a:rPr lang="en-US" altLang="zh-CN" sz="2800" dirty="0"/>
              <a:t>Procedure Kruskal (G: weighted connected graph with n vertices)</a:t>
            </a:r>
            <a:endParaRPr lang="en-US" altLang="zh-CN" sz="2800" dirty="0"/>
          </a:p>
          <a:p>
            <a:pPr eaLnBrk="1" hangingPunct="1">
              <a:lnSpc>
                <a:spcPct val="90000"/>
              </a:lnSpc>
            </a:pPr>
            <a:r>
              <a:rPr lang="en-US" altLang="zh-CN" sz="2800" dirty="0"/>
              <a:t>T:=empty graph</a:t>
            </a:r>
            <a:endParaRPr lang="en-US" altLang="zh-CN" sz="2800" dirty="0"/>
          </a:p>
          <a:p>
            <a:pPr eaLnBrk="1" hangingPunct="1">
              <a:lnSpc>
                <a:spcPct val="90000"/>
              </a:lnSpc>
            </a:pPr>
            <a:r>
              <a:rPr lang="en-US" altLang="zh-CN" sz="2800" dirty="0"/>
              <a:t>for i:=1 to n-1</a:t>
            </a:r>
            <a:endParaRPr lang="en-US" altLang="zh-CN" sz="2800" dirty="0"/>
          </a:p>
          <a:p>
            <a:pPr eaLnBrk="1" hangingPunct="1">
              <a:lnSpc>
                <a:spcPct val="90000"/>
              </a:lnSpc>
            </a:pPr>
            <a:r>
              <a:rPr lang="en-US" altLang="zh-CN" sz="2800" dirty="0"/>
              <a:t>begin</a:t>
            </a:r>
            <a:endParaRPr lang="en-US" altLang="zh-CN" sz="2800" dirty="0"/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dirty="0"/>
              <a:t>e:=any edge in G with smallest weight that does not form a simple circuit when added to T</a:t>
            </a:r>
            <a:endParaRPr lang="en-US" altLang="zh-CN" sz="2400" dirty="0"/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dirty="0"/>
              <a:t>T:= T with e added</a:t>
            </a:r>
            <a:endParaRPr lang="en-US" altLang="zh-CN" sz="2400" dirty="0"/>
          </a:p>
          <a:p>
            <a:pPr eaLnBrk="1" hangingPunct="1">
              <a:lnSpc>
                <a:spcPct val="90000"/>
              </a:lnSpc>
            </a:pPr>
            <a:r>
              <a:rPr lang="en-US" altLang="zh-CN" sz="2800" dirty="0"/>
              <a:t>end {T is a minimal spanning tree of G}</a:t>
            </a:r>
            <a:endParaRPr lang="en-US" altLang="zh-CN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日期占位符 4"/>
          <p:cNvSpPr>
            <a:spLocks noGrp="1" noChangeArrowheads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29A1622-FFE1-4B2B-9055-55E92F8388B4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43011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The Case of Degenerate Roots</a:t>
            </a:r>
            <a:endParaRPr lang="en-US" altLang="zh-CN"/>
          </a:p>
        </p:txBody>
      </p:sp>
      <p:sp>
        <p:nvSpPr>
          <p:cNvPr id="4301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Now, what if the C.E. </a:t>
            </a:r>
            <a:r>
              <a:rPr lang="en-US" altLang="zh-CN" i="1"/>
              <a:t>r</a:t>
            </a:r>
            <a:r>
              <a:rPr lang="en-US" altLang="zh-CN" baseline="30000"/>
              <a:t>2</a:t>
            </a:r>
            <a:r>
              <a:rPr lang="en-US" altLang="zh-CN"/>
              <a:t> − </a:t>
            </a:r>
            <a:r>
              <a:rPr lang="en-US" altLang="zh-CN" i="1"/>
              <a:t>c</a:t>
            </a:r>
            <a:r>
              <a:rPr lang="en-US" altLang="zh-CN" baseline="-25000"/>
              <a:t>1</a:t>
            </a:r>
            <a:r>
              <a:rPr lang="en-US" altLang="zh-CN" i="1"/>
              <a:t>r </a:t>
            </a:r>
            <a:r>
              <a:rPr lang="en-US" altLang="zh-CN"/>
              <a:t>− </a:t>
            </a:r>
            <a:r>
              <a:rPr lang="en-US" altLang="zh-CN" i="1"/>
              <a:t>c</a:t>
            </a:r>
            <a:r>
              <a:rPr lang="en-US" altLang="zh-CN" baseline="-25000"/>
              <a:t>2</a:t>
            </a:r>
            <a:r>
              <a:rPr lang="en-US" altLang="zh-CN"/>
              <a:t> = 0 has only 1 root </a:t>
            </a:r>
            <a:r>
              <a:rPr lang="en-US" altLang="zh-CN" i="1"/>
              <a:t>r</a:t>
            </a:r>
            <a:r>
              <a:rPr lang="en-US" altLang="zh-CN" baseline="-25000"/>
              <a:t>0</a:t>
            </a:r>
            <a:r>
              <a:rPr lang="en-US" altLang="zh-CN"/>
              <a:t>?</a:t>
            </a:r>
            <a:endParaRPr lang="en-US" altLang="zh-CN"/>
          </a:p>
          <a:p>
            <a:pPr eaLnBrk="1" hangingPunct="1"/>
            <a:r>
              <a:rPr lang="en-US" altLang="zh-CN" b="1"/>
              <a:t>Theorem 2:</a:t>
            </a:r>
            <a:r>
              <a:rPr lang="en-US" altLang="zh-CN"/>
              <a:t> Then,</a:t>
            </a:r>
            <a:br>
              <a:rPr lang="en-US" altLang="zh-CN"/>
            </a:br>
            <a:r>
              <a:rPr lang="en-US" altLang="zh-CN"/>
              <a:t>	</a:t>
            </a:r>
            <a:r>
              <a:rPr lang="en-US" altLang="zh-CN" i="1"/>
              <a:t>a</a:t>
            </a:r>
            <a:r>
              <a:rPr lang="en-US" altLang="zh-CN" i="1" baseline="-25000"/>
              <a:t>n</a:t>
            </a:r>
            <a:r>
              <a:rPr lang="en-US" altLang="zh-CN"/>
              <a:t> = </a:t>
            </a:r>
            <a:r>
              <a:rPr lang="el-GR" altLang="zh-CN" i="1"/>
              <a:t>α</a:t>
            </a:r>
            <a:r>
              <a:rPr lang="en-US" altLang="zh-CN" baseline="-25000"/>
              <a:t>1</a:t>
            </a:r>
            <a:r>
              <a:rPr lang="en-US" altLang="zh-CN" i="1"/>
              <a:t>r</a:t>
            </a:r>
            <a:r>
              <a:rPr lang="en-US" altLang="zh-CN" baseline="-25000"/>
              <a:t>0</a:t>
            </a:r>
            <a:r>
              <a:rPr lang="en-US" altLang="zh-CN" i="1" baseline="30000"/>
              <a:t>n</a:t>
            </a:r>
            <a:r>
              <a:rPr lang="en-US" altLang="zh-CN"/>
              <a:t> + </a:t>
            </a:r>
            <a:r>
              <a:rPr lang="el-GR" altLang="zh-CN" i="1"/>
              <a:t>α</a:t>
            </a:r>
            <a:r>
              <a:rPr lang="en-US" altLang="zh-CN" baseline="-25000"/>
              <a:t>2</a:t>
            </a:r>
            <a:r>
              <a:rPr lang="en-US" altLang="zh-CN" i="1"/>
              <a:t>nr</a:t>
            </a:r>
            <a:r>
              <a:rPr lang="en-US" altLang="zh-CN" baseline="-25000"/>
              <a:t>0</a:t>
            </a:r>
            <a:r>
              <a:rPr lang="en-US" altLang="zh-CN" i="1" baseline="30000"/>
              <a:t>n</a:t>
            </a:r>
            <a:r>
              <a:rPr lang="en-US" altLang="zh-CN"/>
              <a:t>,  for all </a:t>
            </a:r>
            <a:r>
              <a:rPr lang="en-US" altLang="zh-CN" i="1"/>
              <a:t>n</a:t>
            </a:r>
            <a:r>
              <a:rPr lang="en-US" altLang="zh-CN"/>
              <a:t>≥0,</a:t>
            </a:r>
            <a:br>
              <a:rPr lang="en-US" altLang="zh-CN"/>
            </a:br>
            <a:r>
              <a:rPr lang="en-US" altLang="zh-CN"/>
              <a:t>for some constants </a:t>
            </a:r>
            <a:r>
              <a:rPr lang="el-GR" altLang="zh-CN" i="1"/>
              <a:t>α</a:t>
            </a:r>
            <a:r>
              <a:rPr lang="en-US" altLang="zh-CN" baseline="-25000"/>
              <a:t>1</a:t>
            </a:r>
            <a:r>
              <a:rPr lang="en-US" altLang="zh-CN"/>
              <a:t>, </a:t>
            </a:r>
            <a:r>
              <a:rPr lang="el-GR" altLang="zh-CN" i="1"/>
              <a:t>α</a:t>
            </a:r>
            <a:r>
              <a:rPr lang="en-US" altLang="zh-CN" baseline="-25000"/>
              <a:t>2</a:t>
            </a:r>
            <a:r>
              <a:rPr lang="en-US" altLang="zh-CN"/>
              <a:t>.</a:t>
            </a:r>
            <a:endParaRPr lang="en-US" altLang="zh-CN"/>
          </a:p>
          <a:p>
            <a:pPr eaLnBrk="1" hangingPunct="1"/>
            <a:endParaRPr lang="en-US" altLang="zh-CN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日期占位符 5"/>
          <p:cNvSpPr>
            <a:spLocks noGrp="1" noChangeArrowheads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3318330-8816-4D04-95C4-7B672C0814A3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48131" name="页脚占位符 6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Degenerate </a:t>
            </a:r>
            <a:r>
              <a:rPr lang="en-US" altLang="zh-CN" i="1"/>
              <a:t>k</a:t>
            </a:r>
            <a:r>
              <a:rPr lang="en-US" altLang="zh-CN"/>
              <a:t>-LiHoReCoCos</a:t>
            </a:r>
            <a:endParaRPr lang="en-US" altLang="zh-CN"/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06688" y="2017713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zh-CN"/>
              <a:t>Suppose there are </a:t>
            </a:r>
            <a:r>
              <a:rPr lang="en-US" altLang="zh-CN" i="1"/>
              <a:t>t</a:t>
            </a:r>
            <a:r>
              <a:rPr lang="en-US" altLang="zh-CN"/>
              <a:t> roots </a:t>
            </a:r>
            <a:r>
              <a:rPr lang="en-US" altLang="zh-CN" i="1"/>
              <a:t>r</a:t>
            </a:r>
            <a:r>
              <a:rPr lang="en-US" altLang="zh-CN" baseline="-25000"/>
              <a:t>1</a:t>
            </a:r>
            <a:r>
              <a:rPr lang="en-US" altLang="zh-CN"/>
              <a:t>,…,</a:t>
            </a:r>
            <a:r>
              <a:rPr lang="en-US" altLang="zh-CN" i="1"/>
              <a:t>r</a:t>
            </a:r>
            <a:r>
              <a:rPr lang="en-US" altLang="zh-CN" i="1" baseline="-25000"/>
              <a:t>t</a:t>
            </a:r>
            <a:r>
              <a:rPr lang="en-US" altLang="zh-CN"/>
              <a:t> with multiplicities </a:t>
            </a:r>
            <a:r>
              <a:rPr lang="en-US" altLang="zh-CN" i="1"/>
              <a:t>m</a:t>
            </a:r>
            <a:r>
              <a:rPr lang="en-US" altLang="zh-CN" baseline="-25000"/>
              <a:t>1</a:t>
            </a:r>
            <a:r>
              <a:rPr lang="en-US" altLang="zh-CN"/>
              <a:t>,…,</a:t>
            </a:r>
            <a:r>
              <a:rPr lang="en-US" altLang="zh-CN" i="1"/>
              <a:t>m</a:t>
            </a:r>
            <a:r>
              <a:rPr lang="en-US" altLang="zh-CN" i="1" baseline="-25000"/>
              <a:t>t</a:t>
            </a:r>
            <a:r>
              <a:rPr lang="en-US" altLang="zh-CN"/>
              <a:t>.  Then:</a:t>
            </a:r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/>
            <a:endParaRPr lang="en-US" altLang="zh-CN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/>
              <a:t>	for all </a:t>
            </a:r>
            <a:r>
              <a:rPr lang="en-US" altLang="zh-CN" i="1"/>
              <a:t>n</a:t>
            </a:r>
            <a:r>
              <a:rPr lang="en-US" altLang="zh-CN"/>
              <a:t>≥0, where all the </a:t>
            </a:r>
            <a:r>
              <a:rPr lang="el-GR" altLang="zh-CN" i="1"/>
              <a:t>α</a:t>
            </a:r>
            <a:r>
              <a:rPr lang="en-US" altLang="zh-CN"/>
              <a:t> are constants.</a:t>
            </a:r>
            <a:endParaRPr lang="el-GR" altLang="zh-CN" i="1">
              <a:cs typeface="Times New Roman" panose="02020603050405020304" pitchFamily="18" charset="0"/>
            </a:endParaRPr>
          </a:p>
        </p:txBody>
      </p:sp>
      <p:graphicFrame>
        <p:nvGraphicFramePr>
          <p:cNvPr id="48134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306888" y="3008313"/>
          <a:ext cx="3810000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" r:id="rId1" imgW="1346200" imgH="482600" progId="Equation.3">
                  <p:embed/>
                </p:oleObj>
              </mc:Choice>
              <mc:Fallback>
                <p:oleObj name="" r:id="rId1" imgW="1346200" imgH="482600" progId="Equation.3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6888" y="3008313"/>
                        <a:ext cx="3810000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日期占位符 4"/>
          <p:cNvSpPr>
            <a:spLocks noGrp="1" noChangeArrowheads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E345181-2B50-4655-92E2-DBAB65EB8373}" type="datetime1">
              <a:rPr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51203" name="页脚占位符 5"/>
          <p:cNvSpPr>
            <a:spLocks noGrp="1" noChangeArrowheads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</a:t>
            </a:r>
            <a:endParaRPr lang="en-US" altLang="zh-CN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Solutions of LiNoReCoCos</a:t>
            </a:r>
            <a:endParaRPr lang="en-US" altLang="zh-CN"/>
          </a:p>
        </p:txBody>
      </p:sp>
      <p:sp>
        <p:nvSpPr>
          <p:cNvPr id="5120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dirty="0"/>
              <a:t>A useful theorem about </a:t>
            </a:r>
            <a:r>
              <a:rPr lang="en-US" altLang="zh-CN" dirty="0" err="1"/>
              <a:t>LiNoReCoCos</a:t>
            </a:r>
            <a:r>
              <a:rPr lang="en-US" altLang="zh-CN" dirty="0"/>
              <a:t>:</a:t>
            </a:r>
            <a:endParaRPr lang="en-US" altLang="zh-CN" dirty="0"/>
          </a:p>
          <a:p>
            <a:pPr lvl="1" eaLnBrk="1" hangingPunct="1"/>
            <a:r>
              <a:rPr lang="en-US" altLang="zh-CN" dirty="0"/>
              <a:t>If </a:t>
            </a:r>
            <a:r>
              <a:rPr lang="en-US" altLang="zh-CN" i="1" dirty="0"/>
              <a:t>a</a:t>
            </a:r>
            <a:r>
              <a:rPr lang="en-US" altLang="zh-CN" i="1" baseline="-25000" dirty="0"/>
              <a:t>n</a:t>
            </a:r>
            <a:r>
              <a:rPr lang="en-US" altLang="zh-CN" dirty="0"/>
              <a:t> = </a:t>
            </a:r>
            <a:r>
              <a:rPr lang="en-US" altLang="zh-CN" i="1" dirty="0"/>
              <a:t>p</a:t>
            </a:r>
            <a:r>
              <a:rPr lang="en-US" altLang="zh-CN" dirty="0"/>
              <a:t>(</a:t>
            </a:r>
            <a:r>
              <a:rPr lang="en-US" altLang="zh-CN" i="1" dirty="0"/>
              <a:t>n</a:t>
            </a:r>
            <a:r>
              <a:rPr lang="en-US" altLang="zh-CN" dirty="0"/>
              <a:t>) is any </a:t>
            </a:r>
            <a:r>
              <a:rPr lang="en-US" altLang="zh-CN" i="1" dirty="0"/>
              <a:t>particular</a:t>
            </a:r>
            <a:r>
              <a:rPr lang="en-US" altLang="zh-CN" dirty="0"/>
              <a:t> solution to the </a:t>
            </a:r>
            <a:r>
              <a:rPr lang="en-US" altLang="zh-CN" dirty="0" err="1"/>
              <a:t>LiNoReCoCo</a:t>
            </a:r>
            <a:endParaRPr lang="en-US" altLang="zh-CN" dirty="0"/>
          </a:p>
          <a:p>
            <a:pPr lvl="1" eaLnBrk="1" hangingPunct="1"/>
            <a:endParaRPr lang="en-US" altLang="zh-CN" dirty="0"/>
          </a:p>
          <a:p>
            <a:pPr lvl="1" eaLnBrk="1" hangingPunct="1"/>
            <a:endParaRPr lang="en-US" altLang="zh-CN" dirty="0"/>
          </a:p>
          <a:p>
            <a:pPr lvl="1" eaLnBrk="1" hangingPunct="1"/>
            <a:endParaRPr lang="en-US" altLang="zh-CN" dirty="0"/>
          </a:p>
          <a:p>
            <a:pPr lvl="1" eaLnBrk="1" hangingPunct="1"/>
            <a:r>
              <a:rPr lang="en-US" altLang="zh-CN" dirty="0"/>
              <a:t>Then </a:t>
            </a:r>
            <a:r>
              <a:rPr lang="en-US" altLang="zh-CN" i="1" dirty="0"/>
              <a:t>all</a:t>
            </a:r>
            <a:r>
              <a:rPr lang="en-US" altLang="zh-CN" dirty="0"/>
              <a:t> its solutions are of the form:</a:t>
            </a:r>
            <a:br>
              <a:rPr lang="en-US" altLang="zh-CN" dirty="0"/>
            </a:br>
            <a:r>
              <a:rPr lang="en-US" altLang="zh-CN" dirty="0"/>
              <a:t>		</a:t>
            </a:r>
            <a:r>
              <a:rPr lang="en-US" altLang="zh-CN" i="1" dirty="0"/>
              <a:t>a</a:t>
            </a:r>
            <a:r>
              <a:rPr lang="en-US" altLang="zh-CN" i="1" baseline="-25000" dirty="0"/>
              <a:t>n</a:t>
            </a:r>
            <a:r>
              <a:rPr lang="en-US" altLang="zh-CN" dirty="0"/>
              <a:t> = </a:t>
            </a:r>
            <a:r>
              <a:rPr lang="en-US" altLang="zh-CN" i="1" dirty="0"/>
              <a:t>p</a:t>
            </a:r>
            <a:r>
              <a:rPr lang="en-US" altLang="zh-CN" dirty="0"/>
              <a:t>(</a:t>
            </a:r>
            <a:r>
              <a:rPr lang="en-US" altLang="zh-CN" i="1" dirty="0"/>
              <a:t>n</a:t>
            </a:r>
            <a:r>
              <a:rPr lang="en-US" altLang="zh-CN" dirty="0"/>
              <a:t>) + </a:t>
            </a:r>
            <a:r>
              <a:rPr lang="en-US" altLang="zh-CN" i="1" dirty="0"/>
              <a:t>h</a:t>
            </a:r>
            <a:r>
              <a:rPr lang="en-US" altLang="zh-CN" dirty="0"/>
              <a:t>(</a:t>
            </a:r>
            <a:r>
              <a:rPr lang="en-US" altLang="zh-CN" i="1" dirty="0"/>
              <a:t>n</a:t>
            </a:r>
            <a:r>
              <a:rPr lang="en-US" altLang="zh-CN" dirty="0"/>
              <a:t>),</a:t>
            </a:r>
            <a:br>
              <a:rPr lang="en-US" altLang="zh-CN" dirty="0"/>
            </a:br>
            <a:r>
              <a:rPr lang="en-US" altLang="zh-CN" dirty="0"/>
              <a:t>where </a:t>
            </a:r>
            <a:r>
              <a:rPr lang="en-US" altLang="zh-CN" i="1" dirty="0"/>
              <a:t>a</a:t>
            </a:r>
            <a:r>
              <a:rPr lang="en-US" altLang="zh-CN" i="1" baseline="-25000" dirty="0"/>
              <a:t>n</a:t>
            </a:r>
            <a:r>
              <a:rPr lang="en-US" altLang="zh-CN" dirty="0"/>
              <a:t> = </a:t>
            </a:r>
            <a:r>
              <a:rPr lang="en-US" altLang="zh-CN" i="1" dirty="0"/>
              <a:t>h</a:t>
            </a:r>
            <a:r>
              <a:rPr lang="en-US" altLang="zh-CN" dirty="0"/>
              <a:t>(</a:t>
            </a:r>
            <a:r>
              <a:rPr lang="en-US" altLang="zh-CN" i="1" dirty="0"/>
              <a:t>n</a:t>
            </a:r>
            <a:r>
              <a:rPr lang="en-US" altLang="zh-CN" dirty="0"/>
              <a:t>) is any solution to the associated homogeneous RR</a:t>
            </a:r>
            <a:endParaRPr lang="en-US" altLang="zh-CN" dirty="0"/>
          </a:p>
        </p:txBody>
      </p:sp>
      <p:graphicFrame>
        <p:nvGraphicFramePr>
          <p:cNvPr id="5120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7055006" y="2685807"/>
          <a:ext cx="3379252" cy="1082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1422400" imgH="457200" progId="Equation.3">
                  <p:embed/>
                </p:oleObj>
              </mc:Choice>
              <mc:Fallback>
                <p:oleObj name="" r:id="rId1" imgW="1422400" imgH="457200" progId="Equation.3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5006" y="2685807"/>
                        <a:ext cx="3379252" cy="10829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7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6669537" y="4971174"/>
          <a:ext cx="2262187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990600" imgH="457200" progId="Equation.3">
                  <p:embed/>
                </p:oleObj>
              </mc:Choice>
              <mc:Fallback>
                <p:oleObj name="" r:id="rId3" imgW="990600" imgH="457200" progId="Equation.3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9537" y="4971174"/>
                        <a:ext cx="2262187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/>
          </p:cNvSpPr>
          <p:nvPr>
            <p:ph type="title"/>
          </p:nvPr>
        </p:nvSpPr>
        <p:spPr>
          <a:xfrm>
            <a:off x="2524125" y="617538"/>
            <a:ext cx="7943850" cy="1143000"/>
          </a:xfrm>
        </p:spPr>
        <p:txBody>
          <a:bodyPr vert="horz" wrap="square" lIns="91440" tIns="45720" rIns="91440" bIns="45720" rtlCol="0" anchor="b">
            <a:normAutofit/>
          </a:bodyPr>
          <a:lstStyle/>
          <a:p>
            <a:pPr eaLnBrk="1" hangingPunct="1"/>
            <a:r>
              <a:rPr lang="en-US" altLang="zh-CN" dirty="0"/>
              <a:t>§8.3: Divide &amp; Conquer R.R.s</a:t>
            </a:r>
            <a:endParaRPr lang="en-US" altLang="zh-CN" dirty="0"/>
          </a:p>
        </p:txBody>
      </p:sp>
      <p:sp>
        <p:nvSpPr>
          <p:cNvPr id="6146" name="Rectangle 3"/>
          <p:cNvSpPr>
            <a:spLocks noGrp="1"/>
          </p:cNvSpPr>
          <p:nvPr>
            <p:ph idx="1"/>
          </p:nvPr>
        </p:nvSpPr>
        <p:spPr>
          <a:xfrm>
            <a:off x="2212032" y="2008019"/>
            <a:ext cx="7772400" cy="4114800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pPr eaLnBrk="1" hangingPunct="1">
              <a:buNone/>
            </a:pPr>
            <a:r>
              <a:rPr lang="en-US" altLang="zh-CN" dirty="0"/>
              <a:t>Main points so far:</a:t>
            </a:r>
            <a:endParaRPr lang="en-US" altLang="zh-CN" dirty="0"/>
          </a:p>
          <a:p>
            <a:pPr eaLnBrk="1" hangingPunct="1"/>
            <a:r>
              <a:rPr lang="en-US" altLang="zh-CN" dirty="0"/>
              <a:t>Many types of problems are solvable by reducing a problem of size </a:t>
            </a:r>
            <a:r>
              <a:rPr lang="en-US" altLang="zh-CN" i="1" dirty="0"/>
              <a:t>n</a:t>
            </a:r>
            <a:r>
              <a:rPr lang="en-US" altLang="zh-CN" dirty="0"/>
              <a:t> into some number </a:t>
            </a:r>
            <a:r>
              <a:rPr lang="en-US" altLang="zh-CN" i="1" dirty="0"/>
              <a:t>a</a:t>
            </a:r>
            <a:r>
              <a:rPr lang="en-US" altLang="zh-CN" dirty="0"/>
              <a:t> of independent subproblems, each of size </a:t>
            </a:r>
            <a:r>
              <a:rPr lang="en-US" altLang="zh-CN" dirty="0">
                <a:sym typeface="Symbol" panose="05050102010706020507" pitchFamily="18" charset="2"/>
              </a:rPr>
              <a:t></a:t>
            </a:r>
            <a:r>
              <a:rPr lang="en-US" altLang="zh-CN" i="1" dirty="0">
                <a:sym typeface="Symbol" panose="05050102010706020507" pitchFamily="18" charset="2"/>
              </a:rPr>
              <a:t>n</a:t>
            </a:r>
            <a:r>
              <a:rPr lang="en-US" altLang="zh-CN" dirty="0">
                <a:sym typeface="Symbol" panose="05050102010706020507" pitchFamily="18" charset="2"/>
              </a:rPr>
              <a:t>/</a:t>
            </a:r>
            <a:r>
              <a:rPr lang="en-US" altLang="zh-CN" i="1" dirty="0">
                <a:sym typeface="Symbol" panose="05050102010706020507" pitchFamily="18" charset="2"/>
              </a:rPr>
              <a:t>b</a:t>
            </a:r>
            <a:r>
              <a:rPr lang="en-US" altLang="zh-CN" dirty="0">
                <a:sym typeface="Symbol" panose="05050102010706020507" pitchFamily="18" charset="2"/>
              </a:rPr>
              <a:t>, where </a:t>
            </a:r>
            <a:r>
              <a:rPr lang="en-US" altLang="zh-CN" i="1" dirty="0">
                <a:sym typeface="Symbol" panose="05050102010706020507" pitchFamily="18" charset="2"/>
              </a:rPr>
              <a:t>a</a:t>
            </a:r>
            <a:r>
              <a:rPr lang="en-US" altLang="zh-CN" dirty="0">
                <a:sym typeface="Symbol" panose="05050102010706020507" pitchFamily="18" charset="2"/>
              </a:rPr>
              <a:t>1 and </a:t>
            </a:r>
            <a:r>
              <a:rPr lang="en-US" altLang="zh-CN" i="1" dirty="0">
                <a:sym typeface="Symbol" panose="05050102010706020507" pitchFamily="18" charset="2"/>
              </a:rPr>
              <a:t>b</a:t>
            </a:r>
            <a:r>
              <a:rPr lang="en-US" altLang="zh-CN" dirty="0">
                <a:sym typeface="Symbol" panose="05050102010706020507" pitchFamily="18" charset="2"/>
              </a:rPr>
              <a:t>&gt;1.</a:t>
            </a:r>
            <a:endParaRPr lang="en-US" altLang="zh-CN" dirty="0">
              <a:sym typeface="Symbol" panose="05050102010706020507" pitchFamily="18" charset="2"/>
            </a:endParaRPr>
          </a:p>
          <a:p>
            <a:pPr eaLnBrk="1" hangingPunct="1"/>
            <a:r>
              <a:rPr lang="en-US" altLang="zh-CN" dirty="0">
                <a:sym typeface="Symbol" panose="05050102010706020507" pitchFamily="18" charset="2"/>
              </a:rPr>
              <a:t>The time complexity to solve such problems is given by a recurrence relation:</a:t>
            </a:r>
            <a:endParaRPr lang="en-US" altLang="zh-CN" dirty="0">
              <a:sym typeface="Symbol" panose="05050102010706020507" pitchFamily="18" charset="2"/>
            </a:endParaRPr>
          </a:p>
          <a:p>
            <a:pPr lvl="1" eaLnBrk="1" hangingPunct="1"/>
            <a:r>
              <a:rPr lang="en-US" altLang="zh-CN" i="1" dirty="0"/>
              <a:t>T</a:t>
            </a:r>
            <a:r>
              <a:rPr lang="en-US" altLang="zh-CN" dirty="0"/>
              <a:t>(</a:t>
            </a:r>
            <a:r>
              <a:rPr lang="en-US" altLang="zh-CN" i="1" dirty="0"/>
              <a:t>n</a:t>
            </a:r>
            <a:r>
              <a:rPr lang="en-US" altLang="zh-CN" dirty="0"/>
              <a:t>) = </a:t>
            </a:r>
            <a:r>
              <a:rPr lang="en-US" altLang="zh-CN" i="1" dirty="0"/>
              <a:t>a</a:t>
            </a:r>
            <a:r>
              <a:rPr lang="en-US" altLang="zh-CN" dirty="0"/>
              <a:t>·</a:t>
            </a:r>
            <a:r>
              <a:rPr lang="en-US" altLang="zh-CN" i="1" dirty="0"/>
              <a:t>T</a:t>
            </a:r>
            <a:r>
              <a:rPr lang="en-US" altLang="zh-CN" dirty="0"/>
              <a:t>(</a:t>
            </a:r>
            <a:r>
              <a:rPr lang="en-US" altLang="zh-CN" dirty="0">
                <a:sym typeface="Symbol" panose="05050102010706020507" pitchFamily="18" charset="2"/>
              </a:rPr>
              <a:t></a:t>
            </a:r>
            <a:r>
              <a:rPr lang="en-US" altLang="zh-CN" i="1" dirty="0"/>
              <a:t>n</a:t>
            </a:r>
            <a:r>
              <a:rPr lang="en-US" altLang="zh-CN" dirty="0"/>
              <a:t>/</a:t>
            </a:r>
            <a:r>
              <a:rPr lang="en-US" altLang="zh-CN" i="1" dirty="0"/>
              <a:t>b</a:t>
            </a:r>
            <a:r>
              <a:rPr lang="en-US" altLang="zh-CN" dirty="0">
                <a:sym typeface="Symbol" panose="05050102010706020507" pitchFamily="18" charset="2"/>
              </a:rPr>
              <a:t></a:t>
            </a:r>
            <a:r>
              <a:rPr lang="en-US" altLang="zh-CN" dirty="0"/>
              <a:t>) + </a:t>
            </a:r>
            <a:r>
              <a:rPr lang="en-US" altLang="zh-CN" i="1" dirty="0"/>
              <a:t>g</a:t>
            </a:r>
            <a:r>
              <a:rPr lang="en-US" altLang="zh-CN" dirty="0"/>
              <a:t>(</a:t>
            </a:r>
            <a:r>
              <a:rPr lang="en-US" altLang="zh-CN" i="1" dirty="0"/>
              <a:t>n</a:t>
            </a:r>
            <a:r>
              <a:rPr lang="en-US" altLang="zh-CN" dirty="0"/>
              <a:t>)</a:t>
            </a:r>
            <a:endParaRPr lang="en-US" altLang="zh-CN" dirty="0"/>
          </a:p>
        </p:txBody>
      </p:sp>
      <p:sp>
        <p:nvSpPr>
          <p:cNvPr id="6147" name="日期占位符 4"/>
          <p:cNvSpPr>
            <a:spLocks noGrp="1"/>
          </p:cNvSpPr>
          <p:nvPr>
            <p:ph type="dt" sz="half" idx="11"/>
          </p:nvPr>
        </p:nvSpPr>
        <p:spPr/>
        <p:txBody>
          <a:bodyPr vert="horz" wrap="square" lIns="91440" tIns="45720" rIns="91440" bIns="45720" rtlCol="0" anchor="b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eaLnBrk="1" hangingPunct="1">
              <a:buSzTx/>
            </a:pPr>
            <a:fld id="{BB962C8B-B14F-4D97-AF65-F5344CB8AC3E}" type="datetime1">
              <a:rPr lang="zh-CN" altLang="en-US" sz="1000" b="1" i="1" dirty="0">
                <a:solidFill>
                  <a:srgbClr val="009999"/>
                </a:solidFill>
                <a:latin typeface="Arial Narrow" panose="020B0606020202030204" pitchFamily="34" charset="0"/>
              </a:rPr>
            </a:fld>
            <a:endParaRPr lang="zh-CN" altLang="en-US" sz="10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54" name="页脚占位符 3"/>
          <p:cNvSpPr>
            <a:spLocks noGrp="1"/>
          </p:cNvSpPr>
          <p:nvPr>
            <p:ph type="ftr" sz="quarter" idx="12"/>
          </p:nvPr>
        </p:nvSpPr>
        <p:spPr/>
        <p:txBody>
          <a:bodyPr vert="horz" wrap="square" lIns="91440" tIns="45720" rIns="91440" bIns="45720" rtlCol="0" anchor="b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eaLnBrk="1" hangingPunct="1">
              <a:lnSpc>
                <a:spcPct val="110000"/>
              </a:lnSpc>
              <a:buSzTx/>
            </a:pPr>
            <a:r>
              <a:rPr lang="en-US" altLang="zh-CN" sz="1200" b="1" i="1" dirty="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en-US" altLang="zh-CN" sz="1200" b="1" i="1" dirty="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99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PP_MARK_KEY" val="80bd2cdc-b8d9-46ed-89fc-659dd665102c"/>
  <p:tag name="COMMONDATA" val="eyJoZGlkIjoiYjZhMmY1NGQwZjE0MWY4MTkzZjM4YzBiNDA1ZmM3ZDE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13065</Words>
  <Application>WPS 演示</Application>
  <PresentationFormat>宽屏</PresentationFormat>
  <Paragraphs>542</Paragraphs>
  <Slides>51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6</vt:i4>
      </vt:variant>
      <vt:variant>
        <vt:lpstr>幻灯片标题</vt:lpstr>
      </vt:variant>
      <vt:variant>
        <vt:i4>51</vt:i4>
      </vt:variant>
    </vt:vector>
  </HeadingPairs>
  <TitlesOfParts>
    <vt:vector size="75" baseType="lpstr">
      <vt:lpstr>Arial</vt:lpstr>
      <vt:lpstr>宋体</vt:lpstr>
      <vt:lpstr>Wingdings</vt:lpstr>
      <vt:lpstr>Times New Roman</vt:lpstr>
      <vt:lpstr>Arial Narrow</vt:lpstr>
      <vt:lpstr>Symbol</vt:lpstr>
      <vt:lpstr>Tahoma</vt:lpstr>
      <vt:lpstr>等线 Light</vt:lpstr>
      <vt:lpstr>等线</vt:lpstr>
      <vt:lpstr>微软雅黑</vt:lpstr>
      <vt:lpstr>Arial Unicode MS</vt:lpstr>
      <vt:lpstr>华文新魏</vt:lpstr>
      <vt:lpstr>Arial Rounded MT Bold</vt:lpstr>
      <vt:lpstr>MT Extra</vt:lpstr>
      <vt:lpstr>Copperplate Gothic Bold</vt:lpstr>
      <vt:lpstr>BatangChe</vt:lpstr>
      <vt:lpstr>Segoe Print</vt:lpstr>
      <vt:lpstr>Office 主题​​</vt:lpstr>
      <vt:lpstr>Equation.DSMT4</vt:lpstr>
      <vt:lpstr>Equation.3</vt:lpstr>
      <vt:lpstr>Equation.3</vt:lpstr>
      <vt:lpstr>Equation.3</vt:lpstr>
      <vt:lpstr>Equation.3</vt:lpstr>
      <vt:lpstr>Equation.DSMT4</vt:lpstr>
      <vt:lpstr>8 Advanced Counting Techniques</vt:lpstr>
      <vt:lpstr>§8.1: Recurrence Relations</vt:lpstr>
      <vt:lpstr>§8.2: Solving Recurrences</vt:lpstr>
      <vt:lpstr>Characteristic equation          (特征方程）</vt:lpstr>
      <vt:lpstr>Solving 2-LiHoReCoCos</vt:lpstr>
      <vt:lpstr>The Case of Degenerate Roots</vt:lpstr>
      <vt:lpstr>Degenerate k-LiHoReCoCos</vt:lpstr>
      <vt:lpstr>Solutions of LiNoReCoCos</vt:lpstr>
      <vt:lpstr>§8.3: Divide &amp; Conquer R.R.s</vt:lpstr>
      <vt:lpstr>The Master Theorem</vt:lpstr>
      <vt:lpstr>§8.4: Generating Functions</vt:lpstr>
      <vt:lpstr>Table 1 Useful Generating Functions</vt:lpstr>
      <vt:lpstr>Counting problems and Generating Functions</vt:lpstr>
      <vt:lpstr>Using Generating Functions to Solve Recurrence Relations</vt:lpstr>
      <vt:lpstr>Types of Graphs</vt:lpstr>
      <vt:lpstr>Types of Graphs: Summary</vt:lpstr>
      <vt:lpstr>Graph models</vt:lpstr>
      <vt:lpstr>§10.2 Graph Terminology</vt:lpstr>
      <vt:lpstr>Special Graph Structures</vt:lpstr>
      <vt:lpstr>§10.3: Graph Representations  Isomorphism</vt:lpstr>
      <vt:lpstr>§10.4: Connectivity</vt:lpstr>
      <vt:lpstr>Connectedness</vt:lpstr>
      <vt:lpstr>PowerPoint 演示文稿</vt:lpstr>
      <vt:lpstr>PowerPoint 演示文稿</vt:lpstr>
      <vt:lpstr>Vertex Connectivity</vt:lpstr>
      <vt:lpstr>Edge Connectivity</vt:lpstr>
      <vt:lpstr>Directed Connectedness</vt:lpstr>
      <vt:lpstr>Counting Paths by Adjacency Matrices</vt:lpstr>
      <vt:lpstr>Eulerian graph（欧拉图）</vt:lpstr>
      <vt:lpstr>Hamiltonian Graph （哈密顿图）</vt:lpstr>
      <vt:lpstr>Shortest Path Problem</vt:lpstr>
      <vt:lpstr>PowerPoint 演示文稿</vt:lpstr>
      <vt:lpstr>Planar Graphs – 平面图</vt:lpstr>
      <vt:lpstr>Euler Theorem 1752</vt:lpstr>
      <vt:lpstr>Theorem</vt:lpstr>
      <vt:lpstr>corollary</vt:lpstr>
      <vt:lpstr>Kuratowski’s Theorem [1930]</vt:lpstr>
      <vt:lpstr>Coloring graphs</vt:lpstr>
      <vt:lpstr>(G)</vt:lpstr>
      <vt:lpstr>Another problem</vt:lpstr>
      <vt:lpstr>Chromatic Polynomials</vt:lpstr>
      <vt:lpstr>Theorem 1</vt:lpstr>
      <vt:lpstr>Theorem 2</vt:lpstr>
      <vt:lpstr>Example 8</vt:lpstr>
      <vt:lpstr>Content</vt:lpstr>
      <vt:lpstr>Trees</vt:lpstr>
      <vt:lpstr>PowerPoint 演示文稿</vt:lpstr>
      <vt:lpstr>PowerPoint 演示文稿</vt:lpstr>
      <vt:lpstr>PowerPoint 演示文稿</vt:lpstr>
      <vt:lpstr>Prim’s Algorithm</vt:lpstr>
      <vt:lpstr>Kruskal’s Algorithm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Advanced Counting Techniques</dc:title>
  <dc:creator>juan yang</dc:creator>
  <cp:lastModifiedBy>杨娟</cp:lastModifiedBy>
  <cp:revision>5</cp:revision>
  <dcterms:created xsi:type="dcterms:W3CDTF">2021-12-14T15:19:00Z</dcterms:created>
  <dcterms:modified xsi:type="dcterms:W3CDTF">2022-12-16T01:37:51Z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94DB70BD7F2044179EC2152C7C67BD14</vt:lpwstr>
  </property>
  <property fmtid="{D5CDD505-2E9C-101B-9397-08002B2CF9AE}" pid="3" name="KSOProductBuildVer">
    <vt:lpwstr>2052-11.1.0.12763</vt:lpwstr>
  </property>
</Properties>
</file>