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8" r:id="rId2"/>
    <p:sldId id="259" r:id="rId3"/>
    <p:sldId id="28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2" r:id="rId13"/>
    <p:sldId id="273" r:id="rId14"/>
    <p:sldId id="269" r:id="rId15"/>
    <p:sldId id="270" r:id="rId16"/>
    <p:sldId id="268" r:id="rId17"/>
    <p:sldId id="271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5" r:id="rId29"/>
    <p:sldId id="288" r:id="rId30"/>
    <p:sldId id="284" r:id="rId31"/>
    <p:sldId id="286" r:id="rId32"/>
    <p:sldId id="287" r:id="rId33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3260" autoAdjust="0"/>
    <p:restoredTop sz="94675" autoAdjust="0"/>
  </p:normalViewPr>
  <p:slideViewPr>
    <p:cSldViewPr snapToGrid="0">
      <p:cViewPr>
        <p:scale>
          <a:sx n="60" d="100"/>
          <a:sy n="60" d="100"/>
        </p:scale>
        <p:origin x="384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5510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BDA5B-9983-4939-935E-8F965C06A386}" type="datetimeFigureOut">
              <a:rPr lang="zh-CN" altLang="en-US" smtClean="0"/>
              <a:t>2022/10/21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AAF1D-C689-4D69-93D5-A0F0417B337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6.wmf"/><Relationship Id="rId7" Type="http://schemas.openxmlformats.org/officeDocument/2006/relationships/image" Target="../media/image8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4E2E911-944A-464A-8478-4107FEB64F57}" type="slidenum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  <a:t>1</a:t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47" name="日期占位符 4"/>
          <p:cNvSpPr>
            <a:spLocks noGrp="1"/>
          </p:cNvSpPr>
          <p:nvPr>
            <p:ph type="dt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2C3DAFD-34B3-4E66-8B6A-BDA6A8FE375C}" type="datetime1">
              <a:rPr kumimoji="0" lang="zh-CN" altLang="en-US" sz="1000">
                <a:solidFill>
                  <a:srgbClr val="009999"/>
                </a:solidFill>
                <a:latin typeface="Arial Narrow" panose="020B0606020202030204" pitchFamily="34" charset="0"/>
              </a:rPr>
              <a:t>2022/10/21</a:t>
            </a:fld>
            <a:endParaRPr kumimoji="0" lang="en-US" altLang="zh-CN" sz="10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48" name="页脚占位符 5"/>
          <p:cNvSpPr>
            <a:spLocks noGrp="1"/>
          </p:cNvSpPr>
          <p:nvPr>
            <p:ph type="ftr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200">
                <a:solidFill>
                  <a:srgbClr val="009999"/>
                </a:solidFill>
                <a:latin typeface="Arial Narrow" panose="020B0606020202030204" pitchFamily="34" charset="0"/>
              </a:rPr>
              <a:t>School of Computer Science, BUPT </a:t>
            </a:r>
            <a:endParaRPr lang="zh-CN" altLang="en-US" sz="1200">
              <a:solidFill>
                <a:srgbClr val="009999"/>
              </a:solidFill>
              <a:latin typeface="Arial Narrow" panose="020B0606020202030204" pitchFamily="34" charset="0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/>
              <a:t>9 Relations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dirty="0"/>
              <a:t>9.1 Relations and Their Properties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 dirty="0"/>
              <a:t>		</a:t>
            </a:r>
            <a:r>
              <a:rPr lang="zh-CN" altLang="en-US" dirty="0"/>
              <a:t>关系及关系性质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dirty="0"/>
              <a:t>9.2 </a:t>
            </a:r>
            <a:r>
              <a:rPr lang="en-US" altLang="zh-CN" i="1" dirty="0"/>
              <a:t>n</a:t>
            </a:r>
            <a:r>
              <a:rPr lang="en-US" altLang="zh-CN" dirty="0"/>
              <a:t>-</a:t>
            </a:r>
            <a:r>
              <a:rPr lang="en-US" altLang="zh-CN" dirty="0" err="1"/>
              <a:t>ary</a:t>
            </a:r>
            <a:r>
              <a:rPr lang="en-US" altLang="zh-CN" dirty="0"/>
              <a:t> Relations and Their Applications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 dirty="0"/>
              <a:t>		 </a:t>
            </a:r>
            <a:r>
              <a:rPr lang="en-US" altLang="zh-CN" i="1" dirty="0"/>
              <a:t>n</a:t>
            </a:r>
            <a:r>
              <a:rPr lang="zh-CN" altLang="en-US" dirty="0"/>
              <a:t>元关系及应用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dirty="0"/>
              <a:t>9.3 Representing Relations  </a:t>
            </a:r>
            <a:r>
              <a:rPr lang="zh-CN" altLang="en-US" dirty="0"/>
              <a:t>关系的表示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dirty="0"/>
              <a:t>9.4 Closures of Relations     </a:t>
            </a:r>
            <a:r>
              <a:rPr lang="zh-CN" altLang="en-US" dirty="0"/>
              <a:t>关系闭包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dirty="0"/>
              <a:t>9.5 Equivalence Relations     </a:t>
            </a:r>
            <a:r>
              <a:rPr lang="zh-CN" altLang="en-US" dirty="0"/>
              <a:t>等价关系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dirty="0"/>
              <a:t>9.6  Partial Orderings            </a:t>
            </a:r>
            <a:r>
              <a:rPr lang="zh-CN" altLang="en-US" dirty="0"/>
              <a:t>偏序关系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</a:rPr>
              <a:t>Mathematical structure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07127"/>
            <a:ext cx="10845800" cy="4569836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>
                <a:latin typeface="Times New Roman" panose="02020603050405020304" pitchFamily="18" charset="0"/>
              </a:rPr>
              <a:t>A collection of objects with operations defined on them and the accompanying properties form a </a:t>
            </a:r>
            <a:r>
              <a:rPr lang="en-US" altLang="zh-CN" dirty="0">
                <a:solidFill>
                  <a:srgbClr val="FF3300"/>
                </a:solidFill>
                <a:latin typeface="Times New Roman" panose="02020603050405020304" pitchFamily="18" charset="0"/>
              </a:rPr>
              <a:t>mathematical structure</a:t>
            </a:r>
            <a:r>
              <a:rPr lang="en-US" altLang="zh-CN" dirty="0">
                <a:latin typeface="Times New Roman" panose="02020603050405020304" pitchFamily="18" charset="0"/>
              </a:rPr>
              <a:t> or </a:t>
            </a:r>
            <a:r>
              <a:rPr lang="en-US" altLang="zh-CN" dirty="0">
                <a:solidFill>
                  <a:srgbClr val="FF3300"/>
                </a:solidFill>
                <a:latin typeface="Times New Roman" panose="02020603050405020304" pitchFamily="18" charset="0"/>
              </a:rPr>
              <a:t>system</a:t>
            </a:r>
            <a:r>
              <a:rPr lang="en-US" altLang="zh-CN" dirty="0">
                <a:latin typeface="Times New Roman" panose="02020603050405020304" pitchFamily="18" charset="0"/>
              </a:rPr>
              <a:t>. </a:t>
            </a:r>
          </a:p>
          <a:p>
            <a:r>
              <a:rPr lang="en-US" altLang="zh-CN" dirty="0">
                <a:latin typeface="Times New Roman" panose="02020603050405020304" pitchFamily="18" charset="0"/>
              </a:rPr>
              <a:t>A structure is </a:t>
            </a:r>
            <a:r>
              <a:rPr lang="en-US" altLang="zh-CN" dirty="0">
                <a:solidFill>
                  <a:srgbClr val="FF3300"/>
                </a:solidFill>
                <a:latin typeface="Times New Roman" panose="02020603050405020304" pitchFamily="18" charset="0"/>
              </a:rPr>
              <a:t>closed with respect to</a:t>
            </a:r>
            <a:r>
              <a:rPr lang="en-US" altLang="zh-CN" dirty="0">
                <a:latin typeface="Times New Roman" panose="02020603050405020304" pitchFamily="18" charset="0"/>
              </a:rPr>
              <a:t> an operation if that operation always produces another member of the collection of objects.</a:t>
            </a:r>
            <a:endParaRPr lang="zh-CN" altLang="en-US" dirty="0">
              <a:latin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</a:rPr>
              <a:t>If 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i="1" dirty="0">
                <a:latin typeface="Times New Roman" panose="02020603050405020304" pitchFamily="18" charset="0"/>
              </a:rPr>
              <a:t>y</a:t>
            </a:r>
            <a:r>
              <a:rPr lang="en-US" altLang="zh-CN" dirty="0">
                <a:latin typeface="Times New Roman" panose="02020603050405020304" pitchFamily="18" charset="0"/>
              </a:rPr>
              <a:t> = </a:t>
            </a:r>
            <a:r>
              <a:rPr lang="en-US" altLang="zh-CN" i="1" dirty="0">
                <a:latin typeface="Times New Roman" panose="02020603050405020304" pitchFamily="18" charset="0"/>
              </a:rPr>
              <a:t>y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</a:rPr>
              <a:t>, where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 </a:t>
            </a:r>
            <a:r>
              <a:rPr lang="en-US" altLang="zh-CN" dirty="0">
                <a:latin typeface="Times New Roman" panose="02020603050405020304" pitchFamily="18" charset="0"/>
              </a:rPr>
              <a:t>   is some binary operation,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is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</a:rPr>
              <a:t>commutative</a:t>
            </a:r>
          </a:p>
          <a:p>
            <a:r>
              <a:rPr lang="en-US" altLang="zh-CN" dirty="0">
                <a:latin typeface="Times New Roman" panose="02020603050405020304" pitchFamily="18" charset="0"/>
              </a:rPr>
              <a:t>If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is a binary operation, then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is associative or has the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</a:rPr>
              <a:t>associative</a:t>
            </a:r>
            <a:r>
              <a:rPr lang="en-US" altLang="zh-CN" dirty="0">
                <a:latin typeface="Times New Roman" panose="02020603050405020304" pitchFamily="18" charset="0"/>
              </a:rPr>
              <a:t> property  if  (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sz="2400" i="1" dirty="0">
                <a:latin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sz="2400" i="1" dirty="0">
                <a:latin typeface="Times New Roman" panose="02020603050405020304" pitchFamily="18" charset="0"/>
              </a:rPr>
              <a:t> </a:t>
            </a:r>
            <a:r>
              <a:rPr lang="en-US" altLang="zh-CN" i="1" dirty="0">
                <a:latin typeface="Times New Roman" panose="02020603050405020304" pitchFamily="18" charset="0"/>
              </a:rPr>
              <a:t>y</a:t>
            </a:r>
            <a:r>
              <a:rPr lang="en-US" altLang="zh-CN" dirty="0">
                <a:latin typeface="Times New Roman" panose="02020603050405020304" pitchFamily="18" charset="0"/>
              </a:rPr>
              <a:t>)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en-US" altLang="zh-CN" i="1" dirty="0">
                <a:latin typeface="Times New Roman" panose="02020603050405020304" pitchFamily="18" charset="0"/>
              </a:rPr>
              <a:t>z</a:t>
            </a:r>
            <a:r>
              <a:rPr lang="en-US" altLang="zh-CN" dirty="0">
                <a:latin typeface="Times New Roman" panose="02020603050405020304" pitchFamily="18" charset="0"/>
              </a:rPr>
              <a:t> =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</a:rPr>
              <a:t>(</a:t>
            </a:r>
            <a:r>
              <a:rPr lang="en-US" altLang="zh-CN" i="1" dirty="0">
                <a:latin typeface="Times New Roman" panose="02020603050405020304" pitchFamily="18" charset="0"/>
              </a:rPr>
              <a:t>y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en-US" altLang="zh-CN" i="1" dirty="0">
                <a:latin typeface="Times New Roman" panose="02020603050405020304" pitchFamily="18" charset="0"/>
              </a:rPr>
              <a:t>z</a:t>
            </a:r>
            <a:r>
              <a:rPr lang="en-US" altLang="zh-CN" dirty="0">
                <a:latin typeface="Times New Roman" panose="02020603050405020304" pitchFamily="18" charset="0"/>
              </a:rPr>
              <a:t>).</a:t>
            </a:r>
          </a:p>
          <a:p>
            <a:r>
              <a:rPr lang="en-US" altLang="zh-CN" dirty="0">
                <a:latin typeface="Times New Roman" panose="02020603050405020304" pitchFamily="18" charset="0"/>
              </a:rPr>
              <a:t>If a mathematical structure has two binary operations, say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dirty="0">
                <a:latin typeface="Times New Roman" panose="02020603050405020304" pitchFamily="18" charset="0"/>
              </a:rPr>
              <a:t>and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</a:t>
            </a:r>
            <a:r>
              <a:rPr lang="en-US" altLang="zh-CN" dirty="0">
                <a:latin typeface="Times New Roman" panose="02020603050405020304" pitchFamily="18" charset="0"/>
              </a:rPr>
              <a:t>, a distributive property has the following pattern:  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(</a:t>
            </a:r>
            <a:r>
              <a:rPr lang="en-US" altLang="zh-CN" i="1" dirty="0">
                <a:latin typeface="Times New Roman" panose="02020603050405020304" pitchFamily="18" charset="0"/>
              </a:rPr>
              <a:t>y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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i="1" dirty="0">
                <a:latin typeface="Times New Roman" panose="02020603050405020304" pitchFamily="18" charset="0"/>
              </a:rPr>
              <a:t>z</a:t>
            </a:r>
            <a:r>
              <a:rPr lang="en-US" altLang="zh-CN" dirty="0">
                <a:latin typeface="Times New Roman" panose="02020603050405020304" pitchFamily="18" charset="0"/>
              </a:rPr>
              <a:t>)= (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i="1" dirty="0">
                <a:latin typeface="Times New Roman" panose="02020603050405020304" pitchFamily="18" charset="0"/>
              </a:rPr>
              <a:t>y</a:t>
            </a:r>
            <a:r>
              <a:rPr lang="en-US" altLang="zh-CN" dirty="0">
                <a:latin typeface="Times New Roman" panose="02020603050405020304" pitchFamily="18" charset="0"/>
              </a:rPr>
              <a:t>)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</a:t>
            </a:r>
            <a:r>
              <a:rPr lang="en-US" altLang="zh-CN" dirty="0">
                <a:latin typeface="Times New Roman" panose="02020603050405020304" pitchFamily="18" charset="0"/>
              </a:rPr>
              <a:t>(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i="1" dirty="0">
                <a:latin typeface="Times New Roman" panose="02020603050405020304" pitchFamily="18" charset="0"/>
              </a:rPr>
              <a:t>z</a:t>
            </a:r>
            <a:r>
              <a:rPr lang="en-US" altLang="zh-CN" dirty="0">
                <a:latin typeface="Times New Roman" panose="02020603050405020304" pitchFamily="18" charset="0"/>
              </a:rPr>
              <a:t>).</a:t>
            </a:r>
          </a:p>
          <a:p>
            <a:r>
              <a:rPr lang="en-US" altLang="zh-CN" dirty="0">
                <a:latin typeface="Times New Roman" panose="02020603050405020304" pitchFamily="18" charset="0"/>
              </a:rPr>
              <a:t>If the unary operation is * and the binary operations are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dirty="0">
                <a:latin typeface="Times New Roman" panose="02020603050405020304" pitchFamily="18" charset="0"/>
              </a:rPr>
              <a:t>and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</a:t>
            </a:r>
            <a:r>
              <a:rPr lang="en-US" altLang="zh-CN" dirty="0">
                <a:latin typeface="Times New Roman" panose="02020603050405020304" pitchFamily="18" charset="0"/>
              </a:rPr>
              <a:t>. then </a:t>
            </a:r>
            <a:r>
              <a:rPr lang="en-US" altLang="zh-CN" dirty="0">
                <a:solidFill>
                  <a:srgbClr val="FF3300"/>
                </a:solidFill>
                <a:latin typeface="Times New Roman" panose="02020603050405020304" pitchFamily="18" charset="0"/>
              </a:rPr>
              <a:t>De Morgan's laws </a:t>
            </a:r>
            <a:r>
              <a:rPr lang="en-US" altLang="zh-CN" dirty="0">
                <a:latin typeface="Times New Roman" panose="02020603050405020304" pitchFamily="18" charset="0"/>
              </a:rPr>
              <a:t>are </a:t>
            </a:r>
          </a:p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</a:rPr>
              <a:t>    (x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y)* =x*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</a:t>
            </a:r>
            <a:r>
              <a:rPr lang="en-US" altLang="zh-CN" dirty="0">
                <a:latin typeface="Times New Roman" panose="02020603050405020304" pitchFamily="18" charset="0"/>
              </a:rPr>
              <a:t> y* and (x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</a:t>
            </a:r>
            <a:r>
              <a:rPr lang="en-US" altLang="zh-CN" dirty="0">
                <a:latin typeface="Times New Roman" panose="02020603050405020304" pitchFamily="18" charset="0"/>
              </a:rPr>
              <a:t> y)* =x* 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y*.</a:t>
            </a:r>
          </a:p>
          <a:p>
            <a:r>
              <a:rPr lang="en-US" altLang="zh-CN" dirty="0">
                <a:latin typeface="Times New Roman" panose="02020603050405020304" pitchFamily="18" charset="0"/>
              </a:rPr>
              <a:t>A structure with a binary operation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may contain a distinguished object </a:t>
            </a:r>
            <a:r>
              <a:rPr lang="en-US" altLang="zh-CN" i="1" dirty="0">
                <a:latin typeface="Times New Roman" panose="02020603050405020304" pitchFamily="18" charset="0"/>
              </a:rPr>
              <a:t>e</a:t>
            </a:r>
            <a:r>
              <a:rPr lang="en-US" altLang="zh-CN" dirty="0">
                <a:latin typeface="Times New Roman" panose="02020603050405020304" pitchFamily="18" charset="0"/>
              </a:rPr>
              <a:t>, with the property 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i="1" dirty="0">
                <a:latin typeface="Times New Roman" panose="02020603050405020304" pitchFamily="18" charset="0"/>
              </a:rPr>
              <a:t>e</a:t>
            </a:r>
            <a:r>
              <a:rPr lang="en-US" altLang="zh-CN" dirty="0">
                <a:latin typeface="Times New Roman" panose="02020603050405020304" pitchFamily="18" charset="0"/>
              </a:rPr>
              <a:t> = </a:t>
            </a:r>
            <a:r>
              <a:rPr lang="en-US" altLang="zh-CN" i="1" dirty="0">
                <a:latin typeface="Times New Roman" panose="02020603050405020304" pitchFamily="18" charset="0"/>
              </a:rPr>
              <a:t>e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</a:rPr>
              <a:t> = 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</a:rPr>
              <a:t> for all 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</a:rPr>
              <a:t> in the collection. We call </a:t>
            </a:r>
            <a:r>
              <a:rPr lang="en-US" altLang="zh-CN" i="1" dirty="0">
                <a:latin typeface="Times New Roman" panose="02020603050405020304" pitchFamily="18" charset="0"/>
              </a:rPr>
              <a:t>e</a:t>
            </a:r>
            <a:r>
              <a:rPr lang="en-US" altLang="zh-CN" dirty="0">
                <a:latin typeface="Times New Roman" panose="02020603050405020304" pitchFamily="18" charset="0"/>
              </a:rPr>
              <a:t> an identity for </a:t>
            </a:r>
            <a:r>
              <a:rPr lang="en-US" altLang="zh-CN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. </a:t>
            </a:r>
          </a:p>
          <a:p>
            <a:r>
              <a:rPr lang="en-US" altLang="zh-CN" dirty="0">
                <a:latin typeface="Times New Roman" panose="02020603050405020304" pitchFamily="18" charset="0"/>
              </a:rPr>
              <a:t>If a binary operation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has an identity </a:t>
            </a:r>
            <a:r>
              <a:rPr lang="en-US" altLang="zh-CN" i="1" dirty="0">
                <a:latin typeface="Times New Roman" panose="02020603050405020304" pitchFamily="18" charset="0"/>
              </a:rPr>
              <a:t>e</a:t>
            </a:r>
            <a:r>
              <a:rPr lang="en-US" altLang="zh-CN" dirty="0">
                <a:latin typeface="Times New Roman" panose="02020603050405020304" pitchFamily="18" charset="0"/>
              </a:rPr>
              <a:t>, we say </a:t>
            </a:r>
            <a:r>
              <a:rPr lang="en-US" altLang="zh-CN" i="1" dirty="0">
                <a:latin typeface="Times New Roman" panose="02020603050405020304" pitchFamily="18" charset="0"/>
              </a:rPr>
              <a:t>y</a:t>
            </a:r>
            <a:r>
              <a:rPr lang="en-US" altLang="zh-CN" dirty="0">
                <a:latin typeface="Times New Roman" panose="02020603050405020304" pitchFamily="18" charset="0"/>
              </a:rPr>
              <a:t> is a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dirty="0">
                <a:latin typeface="Times New Roman" panose="02020603050405020304" pitchFamily="18" charset="0"/>
              </a:rPr>
              <a:t> -inverse of </a:t>
            </a:r>
            <a:r>
              <a:rPr lang="en-US" altLang="zh-CN" i="1" dirty="0">
                <a:latin typeface="Times New Roman" panose="02020603050405020304" pitchFamily="18" charset="0"/>
              </a:rPr>
              <a:t>x</a:t>
            </a:r>
            <a:r>
              <a:rPr lang="en-US" altLang="zh-CN" dirty="0">
                <a:latin typeface="Times New Roman" panose="02020603050405020304" pitchFamily="18" charset="0"/>
              </a:rPr>
              <a:t> if </a:t>
            </a:r>
            <a:r>
              <a:rPr lang="en-US" altLang="zh-CN" i="1" dirty="0">
                <a:latin typeface="Times New Roman" panose="02020603050405020304" pitchFamily="18" charset="0"/>
              </a:rPr>
              <a:t>x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i="1" dirty="0">
                <a:latin typeface="Times New Roman" panose="02020603050405020304" pitchFamily="18" charset="0"/>
              </a:rPr>
              <a:t> y</a:t>
            </a:r>
            <a:r>
              <a:rPr lang="en-US" altLang="zh-CN" dirty="0">
                <a:latin typeface="Times New Roman" panose="02020603050405020304" pitchFamily="18" charset="0"/>
              </a:rPr>
              <a:t>=</a:t>
            </a:r>
            <a:r>
              <a:rPr lang="en-US" altLang="zh-CN" i="1" dirty="0">
                <a:latin typeface="Times New Roman" panose="02020603050405020304" pitchFamily="18" charset="0"/>
              </a:rPr>
              <a:t>y 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</a:t>
            </a:r>
            <a:r>
              <a:rPr lang="en-US" altLang="zh-CN" i="1" dirty="0">
                <a:latin typeface="Times New Roman" panose="02020603050405020304" pitchFamily="18" charset="0"/>
              </a:rPr>
              <a:t> x</a:t>
            </a:r>
            <a:r>
              <a:rPr lang="en-US" altLang="zh-CN" dirty="0">
                <a:latin typeface="Times New Roman" panose="02020603050405020304" pitchFamily="18" charset="0"/>
              </a:rPr>
              <a:t>=</a:t>
            </a:r>
            <a:r>
              <a:rPr lang="en-US" altLang="zh-CN" i="1" dirty="0">
                <a:latin typeface="Times New Roman" panose="02020603050405020304" pitchFamily="18" charset="0"/>
              </a:rPr>
              <a:t>e</a:t>
            </a:r>
            <a:r>
              <a:rPr lang="en-US" altLang="zh-CN" dirty="0">
                <a:latin typeface="Times New Roman" panose="02020603050405020304" pitchFamily="18" charset="0"/>
              </a:rPr>
              <a:t>.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binary operation on a set </a:t>
            </a:r>
            <a:r>
              <a:rPr lang="en-US" altLang="zh-CN" i="1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an 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everywhere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defined function 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f:A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Semigroup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22400"/>
            <a:ext cx="10596418" cy="4793673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sz="3400" dirty="0"/>
              <a:t>A </a:t>
            </a:r>
            <a:r>
              <a:rPr lang="en-US" altLang="zh-CN" sz="3400" i="1" dirty="0" err="1">
                <a:solidFill>
                  <a:srgbClr val="FF3300"/>
                </a:solidFill>
              </a:rPr>
              <a:t>semigroup</a:t>
            </a:r>
            <a:r>
              <a:rPr lang="en-US" altLang="zh-CN" sz="3400" dirty="0"/>
              <a:t> is a </a:t>
            </a:r>
            <a:r>
              <a:rPr lang="en-US" altLang="zh-CN" sz="3400" i="1" dirty="0">
                <a:solidFill>
                  <a:schemeClr val="hlink"/>
                </a:solidFill>
              </a:rPr>
              <a:t>nonempty</a:t>
            </a:r>
            <a:r>
              <a:rPr lang="en-US" altLang="zh-CN" sz="3400" dirty="0"/>
              <a:t> set </a:t>
            </a:r>
            <a:r>
              <a:rPr lang="en-US" altLang="zh-CN" sz="3400" i="1" dirty="0"/>
              <a:t>S</a:t>
            </a:r>
            <a:r>
              <a:rPr lang="en-US" altLang="zh-CN" sz="3400" dirty="0"/>
              <a:t> together with an associative binary operation * defined on </a:t>
            </a:r>
            <a:r>
              <a:rPr lang="en-US" altLang="zh-CN" sz="3400" i="1" dirty="0"/>
              <a:t>S</a:t>
            </a:r>
            <a:r>
              <a:rPr lang="en-US" altLang="zh-CN" sz="3400" dirty="0"/>
              <a:t>. </a:t>
            </a:r>
          </a:p>
          <a:p>
            <a:r>
              <a:rPr lang="en-US" altLang="zh-CN" sz="3400" dirty="0"/>
              <a:t>The </a:t>
            </a:r>
            <a:r>
              <a:rPr lang="en-US" altLang="zh-CN" sz="3400" dirty="0" err="1"/>
              <a:t>semigroup</a:t>
            </a:r>
            <a:r>
              <a:rPr lang="en-US" altLang="zh-CN" sz="3400" dirty="0"/>
              <a:t> (A*, </a:t>
            </a:r>
            <a:r>
              <a:rPr lang="en-US" altLang="zh-CN" sz="3400" dirty="0">
                <a:sym typeface="Symbol" panose="05050102010706020507" pitchFamily="18" charset="2"/>
              </a:rPr>
              <a:t></a:t>
            </a:r>
            <a:r>
              <a:rPr lang="en-US" altLang="zh-CN" sz="3400" dirty="0"/>
              <a:t> ) is called the </a:t>
            </a:r>
            <a:r>
              <a:rPr lang="en-US" altLang="zh-CN" sz="3400" i="1" dirty="0">
                <a:solidFill>
                  <a:srgbClr val="FF3300"/>
                </a:solidFill>
              </a:rPr>
              <a:t>free </a:t>
            </a:r>
            <a:r>
              <a:rPr lang="en-US" altLang="zh-CN" sz="3400" i="1" dirty="0" err="1">
                <a:solidFill>
                  <a:srgbClr val="FF3300"/>
                </a:solidFill>
              </a:rPr>
              <a:t>semigroup</a:t>
            </a:r>
            <a:r>
              <a:rPr lang="en-US" altLang="zh-CN" sz="3400" i="1" dirty="0">
                <a:solidFill>
                  <a:srgbClr val="FF3300"/>
                </a:solidFill>
              </a:rPr>
              <a:t> generated by A</a:t>
            </a:r>
            <a:r>
              <a:rPr lang="en-US" altLang="zh-CN" sz="3400" i="1" dirty="0"/>
              <a:t>.</a:t>
            </a:r>
          </a:p>
          <a:p>
            <a:r>
              <a:rPr lang="en-US" altLang="zh-CN" sz="3400" dirty="0"/>
              <a:t>An element </a:t>
            </a:r>
            <a:r>
              <a:rPr lang="en-US" altLang="zh-CN" sz="3400" i="1" dirty="0"/>
              <a:t>e</a:t>
            </a:r>
            <a:r>
              <a:rPr lang="en-US" altLang="zh-CN" sz="3400" dirty="0"/>
              <a:t> in a </a:t>
            </a:r>
            <a:r>
              <a:rPr lang="en-US" altLang="zh-CN" sz="3400" dirty="0" err="1"/>
              <a:t>semigroup</a:t>
            </a:r>
            <a:r>
              <a:rPr lang="en-US" altLang="zh-CN" sz="3400" dirty="0"/>
              <a:t> (</a:t>
            </a:r>
            <a:r>
              <a:rPr lang="en-US" altLang="zh-CN" sz="3400" i="1" dirty="0"/>
              <a:t>S</a:t>
            </a:r>
            <a:r>
              <a:rPr lang="en-US" altLang="zh-CN" sz="3400" dirty="0"/>
              <a:t>, *) is called an </a:t>
            </a:r>
            <a:r>
              <a:rPr lang="en-US" altLang="zh-CN" sz="3400" i="1" dirty="0">
                <a:solidFill>
                  <a:srgbClr val="FF3300"/>
                </a:solidFill>
              </a:rPr>
              <a:t>identity</a:t>
            </a:r>
            <a:r>
              <a:rPr lang="en-US" altLang="zh-CN" sz="3400" dirty="0"/>
              <a:t> element if </a:t>
            </a:r>
            <a:r>
              <a:rPr lang="en-US" altLang="zh-CN" sz="3400" i="1" dirty="0"/>
              <a:t>e</a:t>
            </a:r>
            <a:r>
              <a:rPr lang="en-US" altLang="zh-CN" sz="3400" dirty="0"/>
              <a:t>*</a:t>
            </a:r>
            <a:r>
              <a:rPr lang="en-US" altLang="zh-CN" sz="3400" i="1" dirty="0"/>
              <a:t>a</a:t>
            </a:r>
            <a:r>
              <a:rPr lang="en-US" altLang="zh-CN" sz="3400" dirty="0"/>
              <a:t> = </a:t>
            </a:r>
            <a:r>
              <a:rPr lang="en-US" altLang="zh-CN" sz="3400" i="1" dirty="0"/>
              <a:t>a</a:t>
            </a:r>
            <a:r>
              <a:rPr lang="en-US" altLang="zh-CN" sz="3400" dirty="0"/>
              <a:t>*</a:t>
            </a:r>
            <a:r>
              <a:rPr lang="en-US" altLang="zh-CN" sz="3400" i="1" dirty="0"/>
              <a:t>e</a:t>
            </a:r>
            <a:r>
              <a:rPr lang="en-US" altLang="zh-CN" sz="3400" dirty="0"/>
              <a:t> = </a:t>
            </a:r>
            <a:r>
              <a:rPr lang="en-US" altLang="zh-CN" sz="3400" i="1" dirty="0"/>
              <a:t>a</a:t>
            </a:r>
            <a:r>
              <a:rPr lang="en-US" altLang="zh-CN" sz="3400" dirty="0"/>
              <a:t> for all </a:t>
            </a:r>
            <a:r>
              <a:rPr lang="en-US" altLang="zh-CN" sz="3400" i="1" dirty="0"/>
              <a:t>a</a:t>
            </a:r>
            <a:r>
              <a:rPr lang="en-US" altLang="zh-CN" sz="3400" dirty="0"/>
              <a:t> </a:t>
            </a:r>
            <a:r>
              <a:rPr lang="en-US" altLang="zh-CN" sz="3400" dirty="0">
                <a:sym typeface="Symbol" panose="05050102010706020507" pitchFamily="18" charset="2"/>
              </a:rPr>
              <a:t></a:t>
            </a:r>
            <a:r>
              <a:rPr lang="en-US" altLang="zh-CN" sz="3400" dirty="0"/>
              <a:t>S.</a:t>
            </a:r>
          </a:p>
          <a:p>
            <a:r>
              <a:rPr lang="en-US" altLang="zh-CN" sz="3400" dirty="0"/>
              <a:t>A </a:t>
            </a:r>
            <a:r>
              <a:rPr lang="en-US" altLang="zh-CN" sz="3400" i="1" dirty="0" err="1">
                <a:solidFill>
                  <a:srgbClr val="FF3300"/>
                </a:solidFill>
              </a:rPr>
              <a:t>monoid</a:t>
            </a:r>
            <a:r>
              <a:rPr lang="en-US" altLang="zh-CN" sz="3400" dirty="0"/>
              <a:t> is a </a:t>
            </a:r>
            <a:r>
              <a:rPr lang="en-US" altLang="zh-CN" sz="3400" dirty="0" err="1"/>
              <a:t>semigroup</a:t>
            </a:r>
            <a:r>
              <a:rPr lang="en-US" altLang="zh-CN" sz="3400" dirty="0"/>
              <a:t> (S, *) that has an identity.</a:t>
            </a:r>
          </a:p>
          <a:p>
            <a:r>
              <a:rPr lang="zh-CN" altLang="zh-CN" sz="3400" dirty="0"/>
              <a:t>Subsemigroup</a:t>
            </a:r>
            <a:endParaRPr lang="en-US" altLang="zh-CN" sz="3400" dirty="0"/>
          </a:p>
          <a:p>
            <a:r>
              <a:rPr lang="zh-CN" altLang="zh-CN" sz="3400" dirty="0"/>
              <a:t>Submonoid</a:t>
            </a:r>
            <a:endParaRPr lang="zh-CN" altLang="en-US" sz="3400" dirty="0"/>
          </a:p>
          <a:p>
            <a:r>
              <a:rPr lang="en-US" altLang="zh-CN" sz="3400" dirty="0"/>
              <a:t>Let  (</a:t>
            </a:r>
            <a:r>
              <a:rPr lang="en-US" altLang="zh-CN" sz="3400" i="1" dirty="0"/>
              <a:t>S</a:t>
            </a:r>
            <a:r>
              <a:rPr lang="en-US" altLang="zh-CN" sz="3400" dirty="0"/>
              <a:t>, *) and (</a:t>
            </a:r>
            <a:r>
              <a:rPr lang="en-US" altLang="zh-CN" sz="3400" i="1" dirty="0"/>
              <a:t>T</a:t>
            </a:r>
            <a:r>
              <a:rPr lang="en-US" altLang="zh-CN" sz="3400" dirty="0"/>
              <a:t>, *') be two </a:t>
            </a:r>
            <a:r>
              <a:rPr lang="en-US" altLang="zh-CN" sz="3400" dirty="0" err="1"/>
              <a:t>semigroups</a:t>
            </a:r>
            <a:r>
              <a:rPr lang="en-US" altLang="zh-CN" sz="3400" dirty="0"/>
              <a:t>. A function </a:t>
            </a:r>
            <a:r>
              <a:rPr lang="en-US" altLang="zh-CN" sz="3400" i="1" dirty="0"/>
              <a:t>f </a:t>
            </a:r>
            <a:r>
              <a:rPr lang="en-US" altLang="zh-CN" sz="3400" dirty="0"/>
              <a:t>: </a:t>
            </a:r>
            <a:r>
              <a:rPr lang="en-US" altLang="zh-CN" sz="3400" i="1" dirty="0"/>
              <a:t>S</a:t>
            </a:r>
            <a:r>
              <a:rPr lang="en-US" altLang="zh-CN" sz="3400" dirty="0">
                <a:cs typeface="Times New Roman" panose="02020603050405020304" pitchFamily="18" charset="0"/>
                <a:sym typeface="MT Symbol" panose="05050102010706020507" pitchFamily="18" charset="2"/>
              </a:rPr>
              <a:t>→</a:t>
            </a:r>
            <a:r>
              <a:rPr lang="en-US" altLang="zh-CN" sz="3400" i="1" dirty="0"/>
              <a:t>T </a:t>
            </a:r>
            <a:r>
              <a:rPr lang="en-US" altLang="zh-CN" sz="3400" dirty="0"/>
              <a:t>is called an </a:t>
            </a:r>
            <a:r>
              <a:rPr lang="en-US" altLang="zh-CN" sz="3400" i="1" dirty="0">
                <a:solidFill>
                  <a:srgbClr val="FF3300"/>
                </a:solidFill>
              </a:rPr>
              <a:t>isomorphism</a:t>
            </a:r>
            <a:r>
              <a:rPr lang="en-US" altLang="zh-CN" sz="3400" dirty="0"/>
              <a:t> from (</a:t>
            </a:r>
            <a:r>
              <a:rPr lang="en-US" altLang="zh-CN" sz="3400" i="1" dirty="0"/>
              <a:t>S</a:t>
            </a:r>
            <a:r>
              <a:rPr lang="en-US" altLang="zh-CN" sz="3400" dirty="0"/>
              <a:t>, *) to (</a:t>
            </a:r>
            <a:r>
              <a:rPr lang="en-US" altLang="zh-CN" sz="3400" i="1" dirty="0"/>
              <a:t>T</a:t>
            </a:r>
            <a:r>
              <a:rPr lang="en-US" altLang="zh-CN" sz="3400" dirty="0"/>
              <a:t>, *') if</a:t>
            </a:r>
          </a:p>
          <a:p>
            <a:pPr lvl="1"/>
            <a:r>
              <a:rPr lang="en-US" altLang="zh-CN" sz="2600" dirty="0"/>
              <a:t>  it is a one-to-one correspondence from </a:t>
            </a:r>
            <a:r>
              <a:rPr lang="en-US" altLang="zh-CN" sz="2600" i="1" dirty="0"/>
              <a:t>S</a:t>
            </a:r>
            <a:r>
              <a:rPr lang="en-US" altLang="zh-CN" sz="2600" dirty="0"/>
              <a:t> to </a:t>
            </a:r>
            <a:r>
              <a:rPr lang="en-US" altLang="zh-CN" sz="2600" i="1" dirty="0"/>
              <a:t>T</a:t>
            </a:r>
          </a:p>
          <a:p>
            <a:pPr lvl="1"/>
            <a:r>
              <a:rPr lang="en-US" altLang="zh-CN" sz="2600" dirty="0"/>
              <a:t> and </a:t>
            </a:r>
            <a:r>
              <a:rPr lang="en-US" altLang="zh-CN" sz="2600" i="1" dirty="0"/>
              <a:t>f</a:t>
            </a:r>
            <a:r>
              <a:rPr lang="en-US" altLang="zh-CN" sz="2600" dirty="0"/>
              <a:t>(</a:t>
            </a:r>
            <a:r>
              <a:rPr lang="en-US" altLang="zh-CN" sz="2600" i="1" dirty="0"/>
              <a:t>a</a:t>
            </a:r>
            <a:r>
              <a:rPr lang="en-US" altLang="zh-CN" sz="2600" dirty="0"/>
              <a:t>*</a:t>
            </a:r>
            <a:r>
              <a:rPr lang="en-US" altLang="zh-CN" sz="2600" i="1" dirty="0"/>
              <a:t>b</a:t>
            </a:r>
            <a:r>
              <a:rPr lang="en-US" altLang="zh-CN" sz="2600" dirty="0"/>
              <a:t>) = </a:t>
            </a:r>
            <a:r>
              <a:rPr lang="en-US" altLang="zh-CN" sz="2600" i="1" dirty="0"/>
              <a:t>f</a:t>
            </a:r>
            <a:r>
              <a:rPr lang="en-US" altLang="zh-CN" sz="2600" dirty="0"/>
              <a:t>(</a:t>
            </a:r>
            <a:r>
              <a:rPr lang="en-US" altLang="zh-CN" sz="2600" i="1" dirty="0"/>
              <a:t>a</a:t>
            </a:r>
            <a:r>
              <a:rPr lang="en-US" altLang="zh-CN" sz="2600" dirty="0"/>
              <a:t>)*'</a:t>
            </a:r>
            <a:r>
              <a:rPr lang="en-US" altLang="zh-CN" sz="2600" i="1" dirty="0"/>
              <a:t>f</a:t>
            </a:r>
            <a:r>
              <a:rPr lang="en-US" altLang="zh-CN" sz="2600" dirty="0"/>
              <a:t>(</a:t>
            </a:r>
            <a:r>
              <a:rPr lang="en-US" altLang="zh-CN" sz="2600" i="1" dirty="0"/>
              <a:t>b</a:t>
            </a:r>
            <a:r>
              <a:rPr lang="en-US" altLang="zh-CN" sz="2600" dirty="0"/>
              <a:t>) for all </a:t>
            </a:r>
            <a:r>
              <a:rPr lang="en-US" altLang="zh-CN" sz="2600" i="1" dirty="0"/>
              <a:t>a</a:t>
            </a:r>
            <a:r>
              <a:rPr lang="en-US" altLang="zh-CN" sz="2600" dirty="0"/>
              <a:t> and </a:t>
            </a:r>
            <a:r>
              <a:rPr lang="en-US" altLang="zh-CN" sz="2600" i="1" dirty="0"/>
              <a:t>b</a:t>
            </a:r>
            <a:r>
              <a:rPr lang="en-US" altLang="zh-CN" sz="2600" dirty="0"/>
              <a:t> in </a:t>
            </a:r>
            <a:r>
              <a:rPr lang="en-US" altLang="zh-CN" sz="2600" i="1" dirty="0"/>
              <a:t>S</a:t>
            </a:r>
            <a:r>
              <a:rPr lang="en-US" altLang="zh-CN" sz="2600" dirty="0"/>
              <a:t>.</a:t>
            </a:r>
          </a:p>
          <a:p>
            <a:r>
              <a:rPr lang="en-US" altLang="zh-CN" sz="3400" dirty="0"/>
              <a:t>Let  (</a:t>
            </a:r>
            <a:r>
              <a:rPr lang="en-US" altLang="zh-CN" sz="3400" i="1" dirty="0"/>
              <a:t>S</a:t>
            </a:r>
            <a:r>
              <a:rPr lang="en-US" altLang="zh-CN" sz="3400" dirty="0"/>
              <a:t>, *) and (</a:t>
            </a:r>
            <a:r>
              <a:rPr lang="en-US" altLang="zh-CN" sz="3400" i="1" dirty="0"/>
              <a:t>T</a:t>
            </a:r>
            <a:r>
              <a:rPr lang="en-US" altLang="zh-CN" sz="3400" dirty="0"/>
              <a:t>, *') be two </a:t>
            </a:r>
            <a:r>
              <a:rPr lang="en-US" altLang="zh-CN" sz="3400" dirty="0" err="1"/>
              <a:t>semigroups</a:t>
            </a:r>
            <a:r>
              <a:rPr lang="en-US" altLang="zh-CN" sz="3400" dirty="0"/>
              <a:t>. An everywhere-defined function </a:t>
            </a:r>
            <a:r>
              <a:rPr lang="en-US" altLang="zh-CN" sz="3400" i="1" dirty="0"/>
              <a:t>f</a:t>
            </a:r>
            <a:r>
              <a:rPr lang="en-US" altLang="zh-CN" sz="3400" dirty="0"/>
              <a:t> :</a:t>
            </a:r>
            <a:r>
              <a:rPr lang="en-US" altLang="zh-CN" sz="3400" i="1" dirty="0"/>
              <a:t>S</a:t>
            </a:r>
            <a:r>
              <a:rPr lang="en-US" altLang="zh-CN" sz="3400" dirty="0">
                <a:cs typeface="Times New Roman" panose="02020603050405020304" pitchFamily="18" charset="0"/>
                <a:sym typeface="MT Symbol" panose="05050102010706020507" pitchFamily="18" charset="2"/>
              </a:rPr>
              <a:t>→</a:t>
            </a:r>
            <a:r>
              <a:rPr lang="en-US" altLang="zh-CN" sz="3400" dirty="0"/>
              <a:t> </a:t>
            </a:r>
            <a:r>
              <a:rPr lang="en-US" altLang="zh-CN" sz="3400" i="1" dirty="0"/>
              <a:t>T</a:t>
            </a:r>
            <a:r>
              <a:rPr lang="en-US" altLang="zh-CN" sz="3400" dirty="0"/>
              <a:t>  is called a </a:t>
            </a:r>
            <a:r>
              <a:rPr lang="en-US" altLang="zh-CN" sz="3400" i="1" dirty="0">
                <a:solidFill>
                  <a:srgbClr val="FF3300"/>
                </a:solidFill>
              </a:rPr>
              <a:t>homomorphism</a:t>
            </a:r>
            <a:r>
              <a:rPr lang="en-US" altLang="zh-CN" sz="3400" dirty="0"/>
              <a:t> from (</a:t>
            </a:r>
            <a:r>
              <a:rPr lang="en-US" altLang="zh-CN" sz="3400" i="1" dirty="0"/>
              <a:t>S</a:t>
            </a:r>
            <a:r>
              <a:rPr lang="en-US" altLang="zh-CN" sz="3400" dirty="0"/>
              <a:t>, *) to (</a:t>
            </a:r>
            <a:r>
              <a:rPr lang="en-US" altLang="zh-CN" sz="3400" i="1" dirty="0"/>
              <a:t>T</a:t>
            </a:r>
            <a:r>
              <a:rPr lang="en-US" altLang="zh-CN" sz="3400" dirty="0"/>
              <a:t>, *')</a:t>
            </a:r>
          </a:p>
          <a:p>
            <a:pPr lvl="1"/>
            <a:r>
              <a:rPr lang="en-US" altLang="zh-CN" sz="2600" dirty="0"/>
              <a:t> If </a:t>
            </a:r>
            <a:r>
              <a:rPr lang="en-US" altLang="zh-CN" sz="2600" i="1" dirty="0"/>
              <a:t>f</a:t>
            </a:r>
            <a:r>
              <a:rPr lang="en-US" altLang="zh-CN" sz="2600" dirty="0"/>
              <a:t>(</a:t>
            </a:r>
            <a:r>
              <a:rPr lang="en-US" altLang="zh-CN" sz="2600" i="1" dirty="0"/>
              <a:t>a</a:t>
            </a:r>
            <a:r>
              <a:rPr lang="en-US" altLang="zh-CN" sz="2600" dirty="0"/>
              <a:t>*</a:t>
            </a:r>
            <a:r>
              <a:rPr lang="en-US" altLang="zh-CN" sz="2600" i="1" dirty="0"/>
              <a:t>b</a:t>
            </a:r>
            <a:r>
              <a:rPr lang="en-US" altLang="zh-CN" sz="2600" dirty="0"/>
              <a:t>) = </a:t>
            </a:r>
            <a:r>
              <a:rPr lang="en-US" altLang="zh-CN" sz="2600" i="1" dirty="0"/>
              <a:t>f</a:t>
            </a:r>
            <a:r>
              <a:rPr lang="en-US" altLang="zh-CN" sz="2600" dirty="0"/>
              <a:t>(</a:t>
            </a:r>
            <a:r>
              <a:rPr lang="en-US" altLang="zh-CN" sz="2600" i="1" dirty="0"/>
              <a:t>a</a:t>
            </a:r>
            <a:r>
              <a:rPr lang="en-US" altLang="zh-CN" sz="2600" dirty="0"/>
              <a:t>) *' </a:t>
            </a:r>
            <a:r>
              <a:rPr lang="en-US" altLang="zh-CN" sz="2600" i="1" dirty="0"/>
              <a:t>f</a:t>
            </a:r>
            <a:r>
              <a:rPr lang="en-US" altLang="zh-CN" sz="2600" dirty="0"/>
              <a:t>(</a:t>
            </a:r>
            <a:r>
              <a:rPr lang="en-US" altLang="zh-CN" sz="2600" i="1" dirty="0"/>
              <a:t>b</a:t>
            </a:r>
            <a:r>
              <a:rPr lang="en-US" altLang="zh-CN" sz="2600" dirty="0"/>
              <a:t>) for all </a:t>
            </a:r>
            <a:r>
              <a:rPr lang="en-US" altLang="zh-CN" sz="2600" i="1" dirty="0"/>
              <a:t>a</a:t>
            </a:r>
            <a:r>
              <a:rPr lang="en-US" altLang="zh-CN" sz="2600" dirty="0"/>
              <a:t> and </a:t>
            </a:r>
            <a:r>
              <a:rPr lang="en-US" altLang="zh-CN" sz="2600" i="1" dirty="0"/>
              <a:t>b</a:t>
            </a:r>
            <a:r>
              <a:rPr lang="en-US" altLang="zh-CN" sz="2600" dirty="0"/>
              <a:t> in S. </a:t>
            </a:r>
          </a:p>
          <a:p>
            <a:pPr lvl="1"/>
            <a:r>
              <a:rPr lang="en-US" altLang="zh-CN" sz="2600" dirty="0"/>
              <a:t>If </a:t>
            </a:r>
            <a:r>
              <a:rPr lang="en-US" altLang="zh-CN" sz="2600" i="1" dirty="0"/>
              <a:t>f</a:t>
            </a:r>
            <a:r>
              <a:rPr lang="en-US" altLang="zh-CN" sz="2600" dirty="0"/>
              <a:t>  is also onto, we say that </a:t>
            </a:r>
            <a:r>
              <a:rPr lang="en-US" altLang="zh-CN" sz="2600" i="1" dirty="0"/>
              <a:t>T</a:t>
            </a:r>
            <a:r>
              <a:rPr lang="en-US" altLang="zh-CN" sz="2600" dirty="0"/>
              <a:t> is a </a:t>
            </a:r>
            <a:r>
              <a:rPr lang="en-US" altLang="zh-CN" sz="2600" i="1" dirty="0" err="1">
                <a:solidFill>
                  <a:schemeClr val="hlink"/>
                </a:solidFill>
              </a:rPr>
              <a:t>homomorphic</a:t>
            </a:r>
            <a:r>
              <a:rPr lang="en-US" altLang="zh-CN" sz="2600" dirty="0">
                <a:solidFill>
                  <a:schemeClr val="hlink"/>
                </a:solidFill>
              </a:rPr>
              <a:t> </a:t>
            </a:r>
            <a:r>
              <a:rPr lang="en-US" altLang="zh-CN" sz="2600" i="1" dirty="0">
                <a:solidFill>
                  <a:schemeClr val="hlink"/>
                </a:solidFill>
              </a:rPr>
              <a:t>image</a:t>
            </a:r>
            <a:r>
              <a:rPr lang="en-US" altLang="zh-CN" sz="2600" dirty="0">
                <a:solidFill>
                  <a:schemeClr val="hlink"/>
                </a:solidFill>
              </a:rPr>
              <a:t>(</a:t>
            </a:r>
            <a:r>
              <a:rPr lang="zh-CN" altLang="en-US" sz="2600" dirty="0">
                <a:solidFill>
                  <a:schemeClr val="hlink"/>
                </a:solidFill>
              </a:rPr>
              <a:t>同态像</a:t>
            </a:r>
            <a:r>
              <a:rPr lang="en-US" altLang="zh-CN" sz="2600" dirty="0">
                <a:solidFill>
                  <a:schemeClr val="hlink"/>
                </a:solidFill>
              </a:rPr>
              <a:t>)</a:t>
            </a:r>
            <a:r>
              <a:rPr lang="en-US" altLang="zh-CN" sz="2600" dirty="0"/>
              <a:t> of </a:t>
            </a:r>
            <a:r>
              <a:rPr lang="en-US" altLang="zh-CN" sz="2600" i="1" dirty="0"/>
              <a:t>S</a:t>
            </a:r>
            <a:r>
              <a:rPr lang="en-US" altLang="zh-CN" sz="2600" dirty="0"/>
              <a:t>.</a:t>
            </a:r>
            <a:endParaRPr lang="zh-CN" altLang="en-US" sz="2600" dirty="0"/>
          </a:p>
          <a:p>
            <a:endParaRPr lang="en-US" altLang="zh-CN" sz="3400" dirty="0"/>
          </a:p>
          <a:p>
            <a:pPr lvl="1"/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Products and Quotients of </a:t>
            </a:r>
            <a:r>
              <a:rPr lang="en-US" altLang="zh-CN" dirty="0" err="1"/>
              <a:t>Semigroups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/>
              <a:t>If (</a:t>
            </a:r>
            <a:r>
              <a:rPr lang="en-US" altLang="zh-CN" i="1" dirty="0"/>
              <a:t>S</a:t>
            </a:r>
            <a:r>
              <a:rPr lang="en-US" altLang="zh-CN" dirty="0"/>
              <a:t>, *) and (</a:t>
            </a:r>
            <a:r>
              <a:rPr lang="en-US" altLang="zh-CN" i="1" dirty="0"/>
              <a:t>T</a:t>
            </a:r>
            <a:r>
              <a:rPr lang="en-US" altLang="zh-CN" dirty="0"/>
              <a:t>, *') are </a:t>
            </a:r>
            <a:r>
              <a:rPr lang="en-US" altLang="zh-CN" dirty="0" err="1"/>
              <a:t>semigroups</a:t>
            </a:r>
            <a:r>
              <a:rPr lang="en-US" altLang="zh-CN" dirty="0"/>
              <a:t>, then    (</a:t>
            </a:r>
            <a:r>
              <a:rPr lang="en-US" altLang="zh-CN" i="1" dirty="0"/>
              <a:t>S</a:t>
            </a:r>
            <a:r>
              <a:rPr lang="en-US" altLang="zh-CN" dirty="0">
                <a:sym typeface="Symbol" panose="05050102010706020507" pitchFamily="18" charset="2"/>
              </a:rPr>
              <a:t></a:t>
            </a:r>
            <a:r>
              <a:rPr lang="en-US" altLang="zh-CN" i="1" dirty="0"/>
              <a:t>T</a:t>
            </a:r>
            <a:r>
              <a:rPr lang="en-US" altLang="zh-CN" dirty="0"/>
              <a:t>, *") is a </a:t>
            </a:r>
            <a:r>
              <a:rPr lang="en-US" altLang="zh-CN" dirty="0" err="1"/>
              <a:t>semigroup</a:t>
            </a:r>
            <a:r>
              <a:rPr lang="en-US" altLang="zh-CN" dirty="0"/>
              <a:t>, where *" is defined by (</a:t>
            </a:r>
            <a:r>
              <a:rPr lang="en-US" altLang="zh-CN" i="1" dirty="0"/>
              <a:t>s</a:t>
            </a:r>
            <a:r>
              <a:rPr lang="en-US" altLang="zh-CN" baseline="-25000" dirty="0"/>
              <a:t>1</a:t>
            </a:r>
            <a:r>
              <a:rPr lang="en-US" altLang="zh-CN" dirty="0"/>
              <a:t>, </a:t>
            </a:r>
            <a:r>
              <a:rPr lang="en-US" altLang="zh-CN" i="1" dirty="0" err="1"/>
              <a:t>t</a:t>
            </a:r>
            <a:r>
              <a:rPr lang="en-US" altLang="zh-CN" baseline="-25000" dirty="0" err="1"/>
              <a:t>l</a:t>
            </a:r>
            <a:r>
              <a:rPr lang="en-US" altLang="zh-CN" dirty="0"/>
              <a:t>)*"(</a:t>
            </a:r>
            <a:r>
              <a:rPr lang="en-US" altLang="zh-CN" i="1" dirty="0"/>
              <a:t>s</a:t>
            </a:r>
            <a:r>
              <a:rPr lang="en-US" altLang="zh-CN" baseline="-25000" dirty="0"/>
              <a:t>2</a:t>
            </a:r>
            <a:r>
              <a:rPr lang="en-US" altLang="zh-CN" dirty="0"/>
              <a:t>, </a:t>
            </a:r>
            <a:r>
              <a:rPr lang="en-US" altLang="zh-CN" i="1" dirty="0"/>
              <a:t>t</a:t>
            </a:r>
            <a:r>
              <a:rPr lang="en-US" altLang="zh-CN" baseline="-25000" dirty="0"/>
              <a:t>2</a:t>
            </a:r>
            <a:r>
              <a:rPr lang="en-US" altLang="zh-CN" dirty="0"/>
              <a:t>) = (</a:t>
            </a:r>
            <a:r>
              <a:rPr lang="en-US" altLang="zh-CN" i="1" dirty="0" err="1"/>
              <a:t>s</a:t>
            </a:r>
            <a:r>
              <a:rPr lang="en-US" altLang="zh-CN" baseline="-25000" dirty="0" err="1"/>
              <a:t>l</a:t>
            </a:r>
            <a:r>
              <a:rPr lang="en-US" altLang="zh-CN" dirty="0"/>
              <a:t>*</a:t>
            </a:r>
            <a:r>
              <a:rPr lang="en-US" altLang="zh-CN" i="1" dirty="0"/>
              <a:t>s</a:t>
            </a:r>
            <a:r>
              <a:rPr lang="en-US" altLang="zh-CN" baseline="-25000" dirty="0"/>
              <a:t>2</a:t>
            </a:r>
            <a:r>
              <a:rPr lang="en-US" altLang="zh-CN" dirty="0"/>
              <a:t>,  </a:t>
            </a:r>
            <a:r>
              <a:rPr lang="en-US" altLang="zh-CN" i="1" dirty="0" err="1"/>
              <a:t>t</a:t>
            </a:r>
            <a:r>
              <a:rPr lang="en-US" altLang="zh-CN" baseline="-25000" dirty="0" err="1"/>
              <a:t>l</a:t>
            </a:r>
            <a:r>
              <a:rPr lang="en-US" altLang="zh-CN" dirty="0"/>
              <a:t>*'</a:t>
            </a:r>
            <a:r>
              <a:rPr lang="en-US" altLang="zh-CN" i="1" dirty="0"/>
              <a:t>t</a:t>
            </a:r>
            <a:r>
              <a:rPr lang="en-US" altLang="zh-CN" baseline="-25000" dirty="0"/>
              <a:t>2</a:t>
            </a:r>
            <a:r>
              <a:rPr lang="en-US" altLang="zh-CN" dirty="0"/>
              <a:t>)</a:t>
            </a:r>
          </a:p>
          <a:p>
            <a:r>
              <a:rPr lang="en-US" altLang="zh-CN" dirty="0"/>
              <a:t>if </a:t>
            </a:r>
            <a:r>
              <a:rPr lang="en-US" altLang="zh-CN" i="1" dirty="0"/>
              <a:t>S</a:t>
            </a:r>
            <a:r>
              <a:rPr lang="en-US" altLang="zh-CN" dirty="0"/>
              <a:t> and </a:t>
            </a:r>
            <a:r>
              <a:rPr lang="en-US" altLang="zh-CN" i="1" dirty="0"/>
              <a:t>T</a:t>
            </a:r>
            <a:r>
              <a:rPr lang="en-US" altLang="zh-CN" dirty="0"/>
              <a:t> are </a:t>
            </a:r>
            <a:r>
              <a:rPr lang="en-US" altLang="zh-CN" dirty="0" err="1"/>
              <a:t>monoids</a:t>
            </a:r>
            <a:r>
              <a:rPr lang="en-US" altLang="zh-CN" dirty="0"/>
              <a:t> with identities 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S</a:t>
            </a:r>
            <a:r>
              <a:rPr lang="en-US" altLang="zh-CN" dirty="0"/>
              <a:t> and 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, respectively then </a:t>
            </a:r>
            <a:r>
              <a:rPr lang="en-US" altLang="zh-CN" i="1" dirty="0"/>
              <a:t>S</a:t>
            </a:r>
            <a:r>
              <a:rPr lang="en-US" altLang="zh-CN" dirty="0">
                <a:sym typeface="Symbol" panose="05050102010706020507" pitchFamily="18" charset="2"/>
              </a:rPr>
              <a:t></a:t>
            </a:r>
            <a:r>
              <a:rPr lang="en-US" altLang="zh-CN" i="1" dirty="0"/>
              <a:t>T</a:t>
            </a:r>
            <a:r>
              <a:rPr lang="en-US" altLang="zh-CN" dirty="0"/>
              <a:t> is a </a:t>
            </a:r>
            <a:r>
              <a:rPr lang="en-US" altLang="zh-CN" dirty="0" err="1"/>
              <a:t>monoid</a:t>
            </a:r>
            <a:r>
              <a:rPr lang="en-US" altLang="zh-CN" dirty="0"/>
              <a:t> with identity (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S</a:t>
            </a:r>
            <a:r>
              <a:rPr lang="en-US" altLang="zh-CN" dirty="0"/>
              <a:t>, 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).</a:t>
            </a:r>
            <a:endParaRPr lang="zh-CN" altLang="en-US" dirty="0"/>
          </a:p>
          <a:p>
            <a:r>
              <a:rPr lang="en-US" altLang="zh-CN" dirty="0"/>
              <a:t>An equivalence relation </a:t>
            </a:r>
            <a:r>
              <a:rPr lang="en-US" altLang="zh-CN" i="1" dirty="0"/>
              <a:t>R</a:t>
            </a:r>
            <a:r>
              <a:rPr lang="en-US" altLang="zh-CN" dirty="0"/>
              <a:t> on the </a:t>
            </a:r>
            <a:r>
              <a:rPr lang="en-US" altLang="zh-CN" dirty="0" err="1"/>
              <a:t>semigroup</a:t>
            </a:r>
            <a:r>
              <a:rPr lang="en-US" altLang="zh-CN" dirty="0"/>
              <a:t> (</a:t>
            </a:r>
            <a:r>
              <a:rPr lang="en-US" altLang="zh-CN" i="1" dirty="0"/>
              <a:t>S</a:t>
            </a:r>
            <a:r>
              <a:rPr lang="en-US" altLang="zh-CN" dirty="0"/>
              <a:t>, *) is called a </a:t>
            </a:r>
            <a:r>
              <a:rPr lang="en-US" altLang="zh-CN" i="1" dirty="0">
                <a:solidFill>
                  <a:srgbClr val="FF3300"/>
                </a:solidFill>
              </a:rPr>
              <a:t>congruence</a:t>
            </a:r>
            <a:r>
              <a:rPr lang="en-US" altLang="zh-CN" dirty="0">
                <a:solidFill>
                  <a:srgbClr val="FF3300"/>
                </a:solidFill>
              </a:rPr>
              <a:t> </a:t>
            </a:r>
            <a:r>
              <a:rPr lang="en-US" altLang="zh-CN" i="1" dirty="0">
                <a:solidFill>
                  <a:srgbClr val="FF3300"/>
                </a:solidFill>
              </a:rPr>
              <a:t>relation</a:t>
            </a:r>
            <a:r>
              <a:rPr lang="en-US" altLang="zh-CN" dirty="0"/>
              <a:t> if </a:t>
            </a:r>
            <a:r>
              <a:rPr lang="en-US" altLang="zh-CN" i="1" dirty="0"/>
              <a:t>a R a'</a:t>
            </a:r>
            <a:r>
              <a:rPr lang="en-US" altLang="zh-CN" dirty="0"/>
              <a:t> and </a:t>
            </a:r>
            <a:r>
              <a:rPr lang="en-US" altLang="zh-CN" i="1" dirty="0"/>
              <a:t>b R b'</a:t>
            </a:r>
            <a:r>
              <a:rPr lang="en-US" altLang="zh-CN" dirty="0"/>
              <a:t> Imply (</a:t>
            </a:r>
            <a:r>
              <a:rPr lang="en-US" altLang="zh-CN" i="1" dirty="0"/>
              <a:t>a</a:t>
            </a:r>
            <a:r>
              <a:rPr lang="en-US" altLang="zh-CN" dirty="0"/>
              <a:t>*</a:t>
            </a:r>
            <a:r>
              <a:rPr lang="en-US" altLang="zh-CN" i="1" dirty="0"/>
              <a:t>b</a:t>
            </a:r>
            <a:r>
              <a:rPr lang="en-US" altLang="zh-CN" dirty="0"/>
              <a:t>)</a:t>
            </a:r>
            <a:r>
              <a:rPr lang="en-US" altLang="zh-CN" i="1" dirty="0"/>
              <a:t> R </a:t>
            </a:r>
            <a:r>
              <a:rPr lang="en-US" altLang="zh-CN" dirty="0"/>
              <a:t>(</a:t>
            </a:r>
            <a:r>
              <a:rPr lang="en-US" altLang="zh-CN" i="1" dirty="0"/>
              <a:t>a'</a:t>
            </a:r>
            <a:r>
              <a:rPr lang="en-US" altLang="zh-CN" dirty="0"/>
              <a:t>*</a:t>
            </a:r>
            <a:r>
              <a:rPr lang="en-US" altLang="zh-CN" i="1" dirty="0"/>
              <a:t>b'</a:t>
            </a:r>
            <a:r>
              <a:rPr lang="en-US" altLang="zh-CN" dirty="0"/>
              <a:t>)</a:t>
            </a:r>
            <a:endParaRPr lang="en-US" altLang="zh-CN" i="1" dirty="0"/>
          </a:p>
          <a:p>
            <a:r>
              <a:rPr lang="en-US" altLang="zh-CN" dirty="0"/>
              <a:t>Let </a:t>
            </a:r>
            <a:r>
              <a:rPr lang="en-US" altLang="zh-CN" i="1" dirty="0"/>
              <a:t>R</a:t>
            </a:r>
            <a:r>
              <a:rPr lang="en-US" altLang="zh-CN" dirty="0"/>
              <a:t> be a congruence relation on the </a:t>
            </a:r>
            <a:r>
              <a:rPr lang="en-US" altLang="zh-CN" dirty="0" err="1"/>
              <a:t>semigroup</a:t>
            </a:r>
            <a:r>
              <a:rPr lang="en-US" altLang="zh-CN" dirty="0"/>
              <a:t> (</a:t>
            </a:r>
            <a:r>
              <a:rPr lang="en-US" altLang="zh-CN" i="1" dirty="0"/>
              <a:t>S</a:t>
            </a:r>
            <a:r>
              <a:rPr lang="en-US" altLang="zh-CN" dirty="0"/>
              <a:t>, *). Consider the relation </a:t>
            </a:r>
            <a:r>
              <a:rPr lang="en-US" altLang="zh-CN" dirty="0">
                <a:sym typeface="Euclid Math One" panose="05050601010101010101" pitchFamily="18" charset="2"/>
              </a:rPr>
              <a:t></a:t>
            </a:r>
            <a:r>
              <a:rPr lang="en-US" altLang="zh-CN" dirty="0">
                <a:sym typeface="Symbol" panose="05050102010706020507" pitchFamily="18" charset="2"/>
              </a:rPr>
              <a:t> </a:t>
            </a:r>
            <a:r>
              <a:rPr lang="en-US" altLang="zh-CN" dirty="0"/>
              <a:t>from S/</a:t>
            </a:r>
            <a:r>
              <a:rPr lang="en-US" altLang="zh-CN" i="1" dirty="0"/>
              <a:t>R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</a:t>
            </a:r>
            <a:r>
              <a:rPr lang="en-US" altLang="zh-CN" dirty="0"/>
              <a:t> S/</a:t>
            </a:r>
            <a:r>
              <a:rPr lang="en-US" altLang="zh-CN" i="1" dirty="0"/>
              <a:t>R</a:t>
            </a:r>
            <a:r>
              <a:rPr lang="en-US" altLang="zh-CN" dirty="0"/>
              <a:t> to S/</a:t>
            </a:r>
            <a:r>
              <a:rPr lang="en-US" altLang="zh-CN" i="1" dirty="0"/>
              <a:t>R</a:t>
            </a:r>
            <a:r>
              <a:rPr lang="en-US" altLang="zh-CN" dirty="0"/>
              <a:t> in which the ordered pair ([</a:t>
            </a:r>
            <a:r>
              <a:rPr lang="en-US" altLang="zh-CN" i="1" dirty="0"/>
              <a:t>a</a:t>
            </a:r>
            <a:r>
              <a:rPr lang="en-US" altLang="zh-CN" dirty="0"/>
              <a:t>], [</a:t>
            </a:r>
            <a:r>
              <a:rPr lang="en-US" altLang="zh-CN" i="1" dirty="0"/>
              <a:t>b</a:t>
            </a:r>
            <a:r>
              <a:rPr lang="en-US" altLang="zh-CN" dirty="0"/>
              <a:t>]) is, for </a:t>
            </a:r>
            <a:r>
              <a:rPr lang="en-US" altLang="zh-CN" i="1" dirty="0"/>
              <a:t>a</a:t>
            </a:r>
            <a:r>
              <a:rPr lang="en-US" altLang="zh-CN" dirty="0"/>
              <a:t> and </a:t>
            </a:r>
            <a:r>
              <a:rPr lang="en-US" altLang="zh-CN" i="1" dirty="0"/>
              <a:t>b</a:t>
            </a:r>
            <a:r>
              <a:rPr lang="en-US" altLang="zh-CN" dirty="0"/>
              <a:t> in </a:t>
            </a:r>
            <a:r>
              <a:rPr lang="en-US" altLang="zh-CN" i="1" dirty="0"/>
              <a:t>S</a:t>
            </a:r>
            <a:r>
              <a:rPr lang="en-US" altLang="zh-CN" dirty="0"/>
              <a:t>, related to [</a:t>
            </a:r>
            <a:r>
              <a:rPr lang="en-US" altLang="zh-CN" i="1" dirty="0"/>
              <a:t>a</a:t>
            </a:r>
            <a:r>
              <a:rPr lang="en-US" altLang="zh-CN" dirty="0"/>
              <a:t>*</a:t>
            </a:r>
            <a:r>
              <a:rPr lang="en-US" altLang="zh-CN" i="1" dirty="0"/>
              <a:t>b</a:t>
            </a:r>
            <a:r>
              <a:rPr lang="en-US" altLang="zh-CN" dirty="0"/>
              <a:t>].</a:t>
            </a:r>
          </a:p>
          <a:p>
            <a:pPr lvl="1"/>
            <a:r>
              <a:rPr lang="en-US" altLang="zh-CN" dirty="0">
                <a:sym typeface="Euclid Math One" panose="05050601010101010101" pitchFamily="18" charset="2"/>
              </a:rPr>
              <a:t>(</a:t>
            </a:r>
            <a:r>
              <a:rPr lang="en-US" altLang="zh-CN" dirty="0"/>
              <a:t>[</a:t>
            </a:r>
            <a:r>
              <a:rPr lang="en-US" altLang="zh-CN" i="1" dirty="0"/>
              <a:t>a</a:t>
            </a:r>
            <a:r>
              <a:rPr lang="en-US" altLang="zh-CN" dirty="0"/>
              <a:t>], [</a:t>
            </a:r>
            <a:r>
              <a:rPr lang="en-US" altLang="zh-CN" i="1" dirty="0"/>
              <a:t>b</a:t>
            </a:r>
            <a:r>
              <a:rPr lang="en-US" altLang="zh-CN" dirty="0"/>
              <a:t>]) = [</a:t>
            </a:r>
            <a:r>
              <a:rPr lang="en-US" altLang="zh-CN" i="1" dirty="0"/>
              <a:t>a</a:t>
            </a:r>
            <a:r>
              <a:rPr lang="en-US" altLang="zh-CN" dirty="0"/>
              <a:t>]</a:t>
            </a:r>
            <a:r>
              <a:rPr lang="en-US" altLang="zh-CN" dirty="0">
                <a:sym typeface="Euclid Math One" panose="05050601010101010101" pitchFamily="18" charset="2"/>
              </a:rPr>
              <a:t></a:t>
            </a:r>
            <a:r>
              <a:rPr lang="en-US" altLang="zh-CN" dirty="0"/>
              <a:t>[</a:t>
            </a:r>
            <a:r>
              <a:rPr lang="en-US" altLang="zh-CN" i="1" dirty="0"/>
              <a:t>b</a:t>
            </a:r>
            <a:r>
              <a:rPr lang="en-US" altLang="zh-CN" dirty="0"/>
              <a:t>] = [</a:t>
            </a:r>
            <a:r>
              <a:rPr lang="en-US" altLang="zh-CN" i="1" dirty="0"/>
              <a:t>a</a:t>
            </a:r>
            <a:r>
              <a:rPr lang="en-US" altLang="zh-CN" dirty="0"/>
              <a:t>*</a:t>
            </a:r>
            <a:r>
              <a:rPr lang="en-US" altLang="zh-CN" i="1" dirty="0"/>
              <a:t>b</a:t>
            </a:r>
            <a:r>
              <a:rPr lang="en-US" altLang="zh-CN" dirty="0"/>
              <a:t>], is a function from S/</a:t>
            </a:r>
            <a:r>
              <a:rPr lang="en-US" altLang="zh-CN" i="1" dirty="0"/>
              <a:t>R</a:t>
            </a:r>
            <a:r>
              <a:rPr lang="en-US" altLang="zh-CN" dirty="0">
                <a:sym typeface="Symbol" panose="05050102010706020507" pitchFamily="18" charset="2"/>
              </a:rPr>
              <a:t></a:t>
            </a:r>
            <a:r>
              <a:rPr lang="en-US" altLang="zh-CN" dirty="0"/>
              <a:t>S/</a:t>
            </a:r>
            <a:r>
              <a:rPr lang="en-US" altLang="zh-CN" i="1" dirty="0"/>
              <a:t>R</a:t>
            </a:r>
            <a:r>
              <a:rPr lang="en-US" altLang="zh-CN" dirty="0"/>
              <a:t> to S/</a:t>
            </a:r>
            <a:r>
              <a:rPr lang="en-US" altLang="zh-CN" i="1" dirty="0"/>
              <a:t>R</a:t>
            </a:r>
            <a:endParaRPr lang="en-US" altLang="zh-CN" dirty="0"/>
          </a:p>
          <a:p>
            <a:pPr lvl="1"/>
            <a:r>
              <a:rPr lang="en-US" altLang="zh-CN" dirty="0"/>
              <a:t>(S/</a:t>
            </a:r>
            <a:r>
              <a:rPr lang="en-US" altLang="zh-CN" i="1" dirty="0"/>
              <a:t>R</a:t>
            </a:r>
            <a:r>
              <a:rPr lang="en-US" altLang="zh-CN" dirty="0"/>
              <a:t>, </a:t>
            </a:r>
            <a:r>
              <a:rPr lang="en-US" altLang="zh-CN" dirty="0">
                <a:sym typeface="Euclid Math One" panose="05050601010101010101" pitchFamily="18" charset="2"/>
              </a:rPr>
              <a:t></a:t>
            </a:r>
            <a:r>
              <a:rPr lang="en-US" altLang="zh-CN" dirty="0"/>
              <a:t>) is a </a:t>
            </a:r>
            <a:r>
              <a:rPr lang="en-US" altLang="zh-CN" dirty="0" err="1"/>
              <a:t>semigroup</a:t>
            </a:r>
            <a:r>
              <a:rPr lang="en-US" altLang="zh-CN" dirty="0"/>
              <a:t>. S/</a:t>
            </a:r>
            <a:r>
              <a:rPr lang="en-US" altLang="zh-CN" i="1" dirty="0"/>
              <a:t>R</a:t>
            </a:r>
            <a:r>
              <a:rPr lang="en-US" altLang="zh-CN" dirty="0"/>
              <a:t> is called the </a:t>
            </a:r>
            <a:r>
              <a:rPr lang="en-US" altLang="zh-CN" i="1" dirty="0">
                <a:solidFill>
                  <a:srgbClr val="FF3300"/>
                </a:solidFill>
              </a:rPr>
              <a:t>quotient </a:t>
            </a:r>
            <a:r>
              <a:rPr lang="en-US" altLang="zh-CN" i="1" dirty="0" err="1">
                <a:solidFill>
                  <a:srgbClr val="FF3300"/>
                </a:solidFill>
              </a:rPr>
              <a:t>semigroup</a:t>
            </a:r>
            <a:r>
              <a:rPr lang="en-US" altLang="zh-CN" dirty="0">
                <a:solidFill>
                  <a:srgbClr val="FF3300"/>
                </a:solidFill>
              </a:rPr>
              <a:t>(</a:t>
            </a:r>
            <a:r>
              <a:rPr lang="zh-CN" altLang="en-US" dirty="0">
                <a:solidFill>
                  <a:srgbClr val="FF3300"/>
                </a:solidFill>
              </a:rPr>
              <a:t>商半群</a:t>
            </a:r>
            <a:r>
              <a:rPr lang="en-US" altLang="zh-CN" dirty="0">
                <a:solidFill>
                  <a:srgbClr val="FF3300"/>
                </a:solidFill>
              </a:rPr>
              <a:t>)</a:t>
            </a:r>
            <a:r>
              <a:rPr lang="en-US" altLang="zh-CN" dirty="0"/>
              <a:t> or </a:t>
            </a:r>
            <a:r>
              <a:rPr lang="en-US" altLang="zh-CN" i="1" dirty="0">
                <a:solidFill>
                  <a:srgbClr val="FF3300"/>
                </a:solidFill>
              </a:rPr>
              <a:t>factor </a:t>
            </a:r>
            <a:r>
              <a:rPr lang="en-US" altLang="zh-CN" i="1" dirty="0" err="1">
                <a:solidFill>
                  <a:srgbClr val="FF3300"/>
                </a:solidFill>
              </a:rPr>
              <a:t>semigroup</a:t>
            </a:r>
            <a:endParaRPr lang="zh-CN" altLang="zh-CN" i="1" dirty="0">
              <a:solidFill>
                <a:srgbClr val="FF33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Products and Quotients of </a:t>
            </a:r>
            <a:r>
              <a:rPr lang="en-US" altLang="zh-CN" dirty="0" err="1"/>
              <a:t>Semigroups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/>
              <a:t>Let </a:t>
            </a:r>
            <a:r>
              <a:rPr lang="en-US" altLang="zh-CN" i="1" dirty="0"/>
              <a:t>R</a:t>
            </a:r>
            <a:r>
              <a:rPr lang="en-US" altLang="zh-CN" dirty="0"/>
              <a:t> be a congruence relation on the </a:t>
            </a:r>
            <a:r>
              <a:rPr lang="en-US" altLang="zh-CN" dirty="0" err="1"/>
              <a:t>monoid</a:t>
            </a:r>
            <a:r>
              <a:rPr lang="en-US" altLang="zh-CN" dirty="0"/>
              <a:t> (</a:t>
            </a:r>
            <a:r>
              <a:rPr lang="en-US" altLang="zh-CN" i="1" dirty="0"/>
              <a:t>S</a:t>
            </a:r>
            <a:r>
              <a:rPr lang="en-US" altLang="zh-CN" dirty="0"/>
              <a:t>, *). If we define the operation </a:t>
            </a:r>
            <a:r>
              <a:rPr lang="en-US" altLang="zh-CN" dirty="0">
                <a:sym typeface="Euclid Math One" panose="05050601010101010101" pitchFamily="18" charset="2"/>
              </a:rPr>
              <a:t></a:t>
            </a:r>
            <a:r>
              <a:rPr lang="en-US" altLang="zh-CN" dirty="0"/>
              <a:t> in S/</a:t>
            </a:r>
            <a:r>
              <a:rPr lang="en-US" altLang="zh-CN" i="1" dirty="0"/>
              <a:t>R</a:t>
            </a:r>
            <a:r>
              <a:rPr lang="en-US" altLang="zh-CN" dirty="0"/>
              <a:t> by [</a:t>
            </a:r>
            <a:r>
              <a:rPr lang="en-US" altLang="zh-CN" i="1" dirty="0"/>
              <a:t>a</a:t>
            </a:r>
            <a:r>
              <a:rPr lang="en-US" altLang="zh-CN" dirty="0"/>
              <a:t>]</a:t>
            </a:r>
            <a:r>
              <a:rPr lang="en-US" altLang="zh-CN" dirty="0">
                <a:sym typeface="Euclid Math One" panose="05050601010101010101" pitchFamily="18" charset="2"/>
              </a:rPr>
              <a:t></a:t>
            </a:r>
            <a:r>
              <a:rPr lang="en-US" altLang="zh-CN" dirty="0"/>
              <a:t>[</a:t>
            </a:r>
            <a:r>
              <a:rPr lang="en-US" altLang="zh-CN" i="1" dirty="0"/>
              <a:t>b</a:t>
            </a:r>
            <a:r>
              <a:rPr lang="en-US" altLang="zh-CN" dirty="0"/>
              <a:t>] = [</a:t>
            </a:r>
            <a:r>
              <a:rPr lang="en-US" altLang="zh-CN" i="1" dirty="0"/>
              <a:t>a</a:t>
            </a:r>
            <a:r>
              <a:rPr lang="en-US" altLang="zh-CN" dirty="0"/>
              <a:t>*</a:t>
            </a:r>
            <a:r>
              <a:rPr lang="en-US" altLang="zh-CN" i="1" dirty="0"/>
              <a:t>b</a:t>
            </a:r>
            <a:r>
              <a:rPr lang="en-US" altLang="zh-CN" dirty="0"/>
              <a:t>], then (</a:t>
            </a:r>
            <a:r>
              <a:rPr lang="en-US" altLang="zh-CN" i="1" dirty="0"/>
              <a:t>S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, </a:t>
            </a:r>
            <a:r>
              <a:rPr lang="en-US" altLang="zh-CN" dirty="0">
                <a:sym typeface="Euclid Math One" panose="05050601010101010101" pitchFamily="18" charset="2"/>
              </a:rPr>
              <a:t></a:t>
            </a:r>
            <a:r>
              <a:rPr lang="en-US" altLang="zh-CN" dirty="0"/>
              <a:t>) is a </a:t>
            </a:r>
            <a:r>
              <a:rPr lang="en-US" altLang="zh-CN" dirty="0" err="1"/>
              <a:t>monoid</a:t>
            </a:r>
            <a:r>
              <a:rPr lang="en-US" altLang="zh-CN" dirty="0"/>
              <a:t>.</a:t>
            </a:r>
          </a:p>
          <a:p>
            <a:r>
              <a:rPr lang="en-US" altLang="zh-CN" dirty="0"/>
              <a:t>Let </a:t>
            </a:r>
            <a:r>
              <a:rPr lang="en-US" altLang="zh-CN" i="1" dirty="0"/>
              <a:t>R</a:t>
            </a:r>
            <a:r>
              <a:rPr lang="en-US" altLang="zh-CN" dirty="0"/>
              <a:t> be a congruence relation on a </a:t>
            </a:r>
            <a:r>
              <a:rPr lang="en-US" altLang="zh-CN" dirty="0" err="1"/>
              <a:t>semigroup</a:t>
            </a:r>
            <a:r>
              <a:rPr lang="en-US" altLang="zh-CN" dirty="0"/>
              <a:t> (</a:t>
            </a:r>
            <a:r>
              <a:rPr lang="en-US" altLang="zh-CN" i="1" dirty="0"/>
              <a:t>S</a:t>
            </a:r>
            <a:r>
              <a:rPr lang="en-US" altLang="zh-CN" dirty="0"/>
              <a:t>, *), and (</a:t>
            </a:r>
            <a:r>
              <a:rPr lang="en-US" altLang="zh-CN" i="1" dirty="0"/>
              <a:t>S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, </a:t>
            </a:r>
            <a:r>
              <a:rPr lang="en-US" altLang="zh-CN" dirty="0">
                <a:sym typeface="Euclid Math One" panose="05050601010101010101" pitchFamily="18" charset="2"/>
              </a:rPr>
              <a:t></a:t>
            </a:r>
            <a:r>
              <a:rPr lang="en-US" altLang="zh-CN" dirty="0"/>
              <a:t>) be the corresponding quotient </a:t>
            </a:r>
            <a:r>
              <a:rPr lang="en-US" altLang="zh-CN" dirty="0" err="1"/>
              <a:t>semigroup</a:t>
            </a:r>
            <a:r>
              <a:rPr lang="en-US" altLang="zh-CN" dirty="0"/>
              <a:t>. Then the function </a:t>
            </a:r>
            <a:r>
              <a:rPr lang="en-US" altLang="zh-CN" i="1" dirty="0" err="1"/>
              <a:t>f</a:t>
            </a:r>
            <a:r>
              <a:rPr lang="en-US" altLang="zh-CN" baseline="-25000" dirty="0" err="1"/>
              <a:t>R</a:t>
            </a:r>
            <a:r>
              <a:rPr lang="en-US" altLang="zh-CN" dirty="0"/>
              <a:t>: </a:t>
            </a:r>
            <a:r>
              <a:rPr lang="en-US" altLang="zh-CN" i="1" dirty="0"/>
              <a:t>S</a:t>
            </a:r>
            <a:r>
              <a:rPr lang="en-US" altLang="zh-CN" dirty="0">
                <a:cs typeface="Times New Roman" panose="02020603050405020304" pitchFamily="18" charset="0"/>
                <a:sym typeface="MT Symbol" panose="05050102010706020507" pitchFamily="18" charset="2"/>
              </a:rPr>
              <a:t>→</a:t>
            </a:r>
            <a:r>
              <a:rPr lang="en-US" altLang="zh-CN" i="1" dirty="0"/>
              <a:t>S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 defined by </a:t>
            </a:r>
            <a:r>
              <a:rPr lang="en-US" altLang="zh-CN" i="1" dirty="0" err="1"/>
              <a:t>f</a:t>
            </a:r>
            <a:r>
              <a:rPr lang="en-US" altLang="zh-CN" i="1" baseline="-25000" dirty="0" err="1"/>
              <a:t>R</a:t>
            </a:r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dirty="0"/>
              <a:t>) = [</a:t>
            </a:r>
            <a:r>
              <a:rPr lang="en-US" altLang="zh-CN" i="1" dirty="0"/>
              <a:t>a</a:t>
            </a:r>
            <a:r>
              <a:rPr lang="en-US" altLang="zh-CN" dirty="0"/>
              <a:t>] is an onto homomorphism, called the </a:t>
            </a:r>
            <a:r>
              <a:rPr lang="en-US" altLang="zh-CN" i="1" dirty="0">
                <a:solidFill>
                  <a:srgbClr val="FF3300"/>
                </a:solidFill>
              </a:rPr>
              <a:t>natural homomorphism</a:t>
            </a:r>
            <a:r>
              <a:rPr lang="en-US" altLang="zh-CN" dirty="0">
                <a:solidFill>
                  <a:srgbClr val="FF3300"/>
                </a:solidFill>
              </a:rPr>
              <a:t>(</a:t>
            </a:r>
            <a:r>
              <a:rPr lang="zh-CN" altLang="en-US" i="1" dirty="0">
                <a:solidFill>
                  <a:srgbClr val="FF3300"/>
                </a:solidFill>
              </a:rPr>
              <a:t>自然同态</a:t>
            </a:r>
            <a:r>
              <a:rPr lang="en-US" altLang="zh-CN" dirty="0">
                <a:solidFill>
                  <a:srgbClr val="FF3300"/>
                </a:solidFill>
              </a:rPr>
              <a:t>).</a:t>
            </a:r>
          </a:p>
          <a:p>
            <a:r>
              <a:rPr lang="en-US" altLang="zh-CN" dirty="0"/>
              <a:t>Let</a:t>
            </a:r>
          </a:p>
          <a:p>
            <a:pPr lvl="1"/>
            <a:r>
              <a:rPr lang="en-US" altLang="zh-CN" i="1" dirty="0"/>
              <a:t>f</a:t>
            </a:r>
            <a:r>
              <a:rPr lang="en-US" altLang="zh-CN" dirty="0"/>
              <a:t>: </a:t>
            </a:r>
            <a:r>
              <a:rPr lang="en-US" altLang="zh-CN" i="1" dirty="0"/>
              <a:t>S</a:t>
            </a:r>
            <a:r>
              <a:rPr lang="en-US" altLang="zh-CN" dirty="0">
                <a:cs typeface="Times New Roman" panose="02020603050405020304" pitchFamily="18" charset="0"/>
                <a:sym typeface="MT Symbol" panose="05050102010706020507" pitchFamily="18" charset="2"/>
              </a:rPr>
              <a:t>→</a:t>
            </a:r>
            <a:r>
              <a:rPr lang="en-US" altLang="zh-CN" i="1" dirty="0"/>
              <a:t>T</a:t>
            </a:r>
            <a:r>
              <a:rPr lang="en-US" altLang="zh-CN" dirty="0"/>
              <a:t> be a homomorphism of the </a:t>
            </a:r>
            <a:r>
              <a:rPr lang="en-US" altLang="zh-CN" dirty="0" err="1"/>
              <a:t>semigroup</a:t>
            </a:r>
            <a:r>
              <a:rPr lang="en-US" altLang="zh-CN" dirty="0"/>
              <a:t> (</a:t>
            </a:r>
            <a:r>
              <a:rPr lang="en-US" altLang="zh-CN" i="1" dirty="0"/>
              <a:t>S</a:t>
            </a:r>
            <a:r>
              <a:rPr lang="en-US" altLang="zh-CN" dirty="0"/>
              <a:t>, *) </a:t>
            </a:r>
            <a:r>
              <a:rPr lang="en-US" altLang="zh-CN" i="1" dirty="0">
                <a:solidFill>
                  <a:schemeClr val="hlink"/>
                </a:solidFill>
              </a:rPr>
              <a:t>onto</a:t>
            </a:r>
            <a:r>
              <a:rPr lang="en-US" altLang="zh-CN" dirty="0"/>
              <a:t> the </a:t>
            </a:r>
            <a:r>
              <a:rPr lang="en-US" altLang="zh-CN" dirty="0" err="1"/>
              <a:t>semigroup</a:t>
            </a:r>
            <a:r>
              <a:rPr lang="en-US" altLang="zh-CN" dirty="0"/>
              <a:t> (</a:t>
            </a:r>
            <a:r>
              <a:rPr lang="en-US" altLang="zh-CN" i="1" dirty="0"/>
              <a:t>T</a:t>
            </a:r>
            <a:r>
              <a:rPr lang="en-US" altLang="zh-CN" dirty="0"/>
              <a:t>, *'). </a:t>
            </a:r>
          </a:p>
          <a:p>
            <a:pPr lvl="1"/>
            <a:r>
              <a:rPr lang="en-US" altLang="zh-CN" i="1" dirty="0"/>
              <a:t>R</a:t>
            </a:r>
            <a:r>
              <a:rPr lang="en-US" altLang="zh-CN" dirty="0"/>
              <a:t> be the relation on </a:t>
            </a:r>
            <a:r>
              <a:rPr lang="en-US" altLang="zh-CN" i="1" dirty="0"/>
              <a:t>S</a:t>
            </a:r>
            <a:r>
              <a:rPr lang="en-US" altLang="zh-CN" dirty="0"/>
              <a:t> defined by </a:t>
            </a:r>
            <a:r>
              <a:rPr lang="en-US" altLang="zh-CN" i="1" dirty="0"/>
              <a:t>a</a:t>
            </a:r>
            <a:r>
              <a:rPr lang="en-US" altLang="zh-CN" dirty="0"/>
              <a:t> </a:t>
            </a:r>
            <a:r>
              <a:rPr lang="en-US" altLang="zh-CN" i="1" dirty="0"/>
              <a:t>R</a:t>
            </a:r>
            <a:r>
              <a:rPr lang="en-US" altLang="zh-CN" dirty="0"/>
              <a:t> </a:t>
            </a:r>
            <a:r>
              <a:rPr lang="en-US" altLang="zh-CN" i="1" dirty="0"/>
              <a:t>b</a:t>
            </a:r>
            <a:r>
              <a:rPr lang="en-US" altLang="zh-CN" dirty="0"/>
              <a:t> </a:t>
            </a:r>
            <a:r>
              <a:rPr lang="en-US" altLang="zh-CN" i="1" dirty="0">
                <a:solidFill>
                  <a:schemeClr val="hlink"/>
                </a:solidFill>
              </a:rPr>
              <a:t>if and only if</a:t>
            </a:r>
            <a:r>
              <a:rPr lang="en-US" altLang="zh-CN" dirty="0"/>
              <a:t> 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dirty="0"/>
              <a:t>) =</a:t>
            </a:r>
            <a:r>
              <a:rPr lang="en-US" altLang="zh-CN" i="1" dirty="0"/>
              <a:t> f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), for </a:t>
            </a:r>
            <a:r>
              <a:rPr lang="en-US" altLang="zh-CN" i="1" dirty="0"/>
              <a:t>a</a:t>
            </a:r>
            <a:r>
              <a:rPr lang="en-US" altLang="zh-CN" dirty="0"/>
              <a:t> and </a:t>
            </a:r>
            <a:r>
              <a:rPr lang="en-US" altLang="zh-CN" i="1" dirty="0"/>
              <a:t>b</a:t>
            </a:r>
            <a:r>
              <a:rPr lang="en-US" altLang="zh-CN" dirty="0"/>
              <a:t> in </a:t>
            </a:r>
            <a:r>
              <a:rPr lang="en-US" altLang="zh-CN" i="1" dirty="0"/>
              <a:t>S</a:t>
            </a:r>
            <a:r>
              <a:rPr lang="en-US" altLang="zh-CN" dirty="0"/>
              <a:t>. </a:t>
            </a:r>
          </a:p>
          <a:p>
            <a:r>
              <a:rPr lang="en-US" altLang="zh-CN" dirty="0"/>
              <a:t>Then </a:t>
            </a:r>
          </a:p>
          <a:p>
            <a:pPr lvl="1"/>
            <a:r>
              <a:rPr lang="en-US" altLang="zh-CN" i="1" dirty="0"/>
              <a:t>R</a:t>
            </a:r>
            <a:r>
              <a:rPr lang="en-US" altLang="zh-CN" dirty="0"/>
              <a:t> is a congruence relation.</a:t>
            </a:r>
          </a:p>
          <a:p>
            <a:pPr lvl="1"/>
            <a:r>
              <a:rPr lang="en-US" altLang="zh-CN" dirty="0"/>
              <a:t>(</a:t>
            </a:r>
            <a:r>
              <a:rPr lang="en-US" altLang="zh-CN" i="1" dirty="0"/>
              <a:t>T</a:t>
            </a:r>
            <a:r>
              <a:rPr lang="en-US" altLang="zh-CN" dirty="0"/>
              <a:t>, *') and the quotient </a:t>
            </a:r>
            <a:r>
              <a:rPr lang="en-US" altLang="zh-CN" dirty="0" err="1"/>
              <a:t>semigroup</a:t>
            </a:r>
            <a:r>
              <a:rPr lang="en-US" altLang="zh-CN" dirty="0"/>
              <a:t> (</a:t>
            </a:r>
            <a:r>
              <a:rPr lang="en-US" altLang="zh-CN" i="1" dirty="0"/>
              <a:t>S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, </a:t>
            </a:r>
            <a:r>
              <a:rPr lang="en-US" altLang="zh-CN" dirty="0">
                <a:sym typeface="Euclid Math One" panose="05050601010101010101" pitchFamily="18" charset="2"/>
              </a:rPr>
              <a:t></a:t>
            </a:r>
            <a:r>
              <a:rPr lang="en-US" altLang="zh-CN" dirty="0"/>
              <a:t>) are isomorphic.</a:t>
            </a:r>
            <a:endParaRPr lang="zh-CN" altLang="en-US" dirty="0"/>
          </a:p>
          <a:p>
            <a:endParaRPr lang="zh-CN" altLang="en-US" dirty="0">
              <a:solidFill>
                <a:srgbClr val="FF3300"/>
              </a:solidFill>
            </a:endParaRPr>
          </a:p>
          <a:p>
            <a:endParaRPr lang="zh-CN" altLang="en-US" dirty="0"/>
          </a:p>
        </p:txBody>
      </p:sp>
      <p:grpSp>
        <p:nvGrpSpPr>
          <p:cNvPr id="4" name="Group 9"/>
          <p:cNvGrpSpPr/>
          <p:nvPr/>
        </p:nvGrpSpPr>
        <p:grpSpPr bwMode="auto">
          <a:xfrm>
            <a:off x="9472037" y="4856307"/>
            <a:ext cx="2101128" cy="1784639"/>
            <a:chOff x="1670" y="1389"/>
            <a:chExt cx="1876" cy="1902"/>
          </a:xfrm>
        </p:grpSpPr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1927" y="1706"/>
              <a:ext cx="1361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1882" y="1888"/>
              <a:ext cx="636" cy="1044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 flipV="1">
              <a:off x="2744" y="1842"/>
              <a:ext cx="590" cy="1044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headEnd type="arrow" w="lg" len="lg"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1670" y="1600"/>
              <a:ext cx="27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>
                  <a:solidFill>
                    <a:schemeClr val="folHlink"/>
                  </a:solidFill>
                  <a:ea typeface="楷体_GB2312" pitchFamily="49" charset="-122"/>
                </a:rPr>
                <a:t>S</a:t>
              </a: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3258" y="1570"/>
              <a:ext cx="288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>
                  <a:solidFill>
                    <a:schemeClr val="folHlink"/>
                  </a:solidFill>
                  <a:ea typeface="楷体_GB2312" pitchFamily="49" charset="-122"/>
                </a:rPr>
                <a:t>T</a:t>
              </a: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2427" y="2886"/>
              <a:ext cx="493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 dirty="0">
                  <a:solidFill>
                    <a:schemeClr val="folHlink"/>
                  </a:solidFill>
                  <a:ea typeface="楷体_GB2312" pitchFamily="49" charset="-122"/>
                </a:rPr>
                <a:t>S/R</a:t>
              </a:r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1791" y="2205"/>
              <a:ext cx="31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>
                  <a:solidFill>
                    <a:schemeClr val="folHlink"/>
                  </a:solidFill>
                  <a:ea typeface="楷体_GB2312" pitchFamily="49" charset="-122"/>
                </a:rPr>
                <a:t>f</a:t>
              </a:r>
              <a:r>
                <a:rPr lang="en-US" altLang="zh-CN" sz="2400" i="1" baseline="-25000">
                  <a:solidFill>
                    <a:schemeClr val="folHlink"/>
                  </a:solidFill>
                  <a:ea typeface="楷体_GB2312" pitchFamily="49" charset="-122"/>
                </a:rPr>
                <a:t>R</a:t>
              </a: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3107" y="2205"/>
              <a:ext cx="21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>
                  <a:solidFill>
                    <a:schemeClr val="folHlink"/>
                  </a:solidFill>
                  <a:ea typeface="楷体_GB2312" pitchFamily="49" charset="-122"/>
                </a:rPr>
                <a:t>f</a:t>
              </a:r>
            </a:p>
          </p:txBody>
        </p:sp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2472" y="1389"/>
              <a:ext cx="21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>
                  <a:solidFill>
                    <a:schemeClr val="folHlink"/>
                  </a:solidFill>
                  <a:ea typeface="楷体_GB2312" pitchFamily="49" charset="-122"/>
                </a:rPr>
                <a:t>f</a:t>
              </a:r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3152" y="2251"/>
              <a:ext cx="137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Groups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/>
              <a:t>A </a:t>
            </a:r>
            <a:r>
              <a:rPr lang="en-US" altLang="zh-CN" i="1" dirty="0">
                <a:solidFill>
                  <a:srgbClr val="FF3300"/>
                </a:solidFill>
              </a:rPr>
              <a:t>group</a:t>
            </a:r>
            <a:r>
              <a:rPr lang="en-US" altLang="zh-CN" dirty="0"/>
              <a:t> (</a:t>
            </a:r>
            <a:r>
              <a:rPr lang="en-US" altLang="zh-CN" i="1" dirty="0"/>
              <a:t>G</a:t>
            </a:r>
            <a:r>
              <a:rPr lang="en-US" altLang="zh-CN" dirty="0"/>
              <a:t>, *) is a set together with a binary operation * on </a:t>
            </a:r>
            <a:r>
              <a:rPr lang="en-US" altLang="zh-CN" i="1" dirty="0"/>
              <a:t>G</a:t>
            </a:r>
            <a:r>
              <a:rPr lang="en-US" altLang="zh-CN" dirty="0"/>
              <a:t> such that, for any elements </a:t>
            </a:r>
            <a:r>
              <a:rPr lang="en-US" altLang="zh-CN" i="1" dirty="0"/>
              <a:t>a</a:t>
            </a:r>
            <a:r>
              <a:rPr lang="en-US" altLang="zh-CN" dirty="0"/>
              <a:t>, </a:t>
            </a:r>
            <a:r>
              <a:rPr lang="en-US" altLang="zh-CN" i="1" dirty="0"/>
              <a:t>b</a:t>
            </a:r>
            <a:r>
              <a:rPr lang="en-US" altLang="zh-CN" dirty="0"/>
              <a:t>, and </a:t>
            </a:r>
            <a:r>
              <a:rPr lang="en-US" altLang="zh-CN" i="1" dirty="0"/>
              <a:t>c</a:t>
            </a:r>
            <a:r>
              <a:rPr lang="en-US" altLang="zh-CN" dirty="0"/>
              <a:t> in </a:t>
            </a:r>
            <a:r>
              <a:rPr lang="en-US" altLang="zh-CN" i="1" dirty="0"/>
              <a:t>G</a:t>
            </a:r>
            <a:endParaRPr lang="en-US" altLang="zh-CN" dirty="0"/>
          </a:p>
          <a:p>
            <a:pPr lvl="1"/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dirty="0"/>
              <a:t>*</a:t>
            </a:r>
            <a:r>
              <a:rPr lang="en-US" altLang="zh-CN" i="1" dirty="0"/>
              <a:t>b</a:t>
            </a:r>
            <a:r>
              <a:rPr lang="en-US" altLang="zh-CN" dirty="0"/>
              <a:t>)*</a:t>
            </a:r>
            <a:r>
              <a:rPr lang="en-US" altLang="zh-CN" i="1" dirty="0"/>
              <a:t>c</a:t>
            </a:r>
            <a:r>
              <a:rPr lang="en-US" altLang="zh-CN" dirty="0"/>
              <a:t> = </a:t>
            </a:r>
            <a:r>
              <a:rPr lang="en-US" altLang="zh-CN" i="1" dirty="0"/>
              <a:t>a</a:t>
            </a:r>
            <a:r>
              <a:rPr lang="en-US" altLang="zh-CN" dirty="0"/>
              <a:t>*(</a:t>
            </a:r>
            <a:r>
              <a:rPr lang="en-US" altLang="zh-CN" i="1" dirty="0"/>
              <a:t>b</a:t>
            </a:r>
            <a:r>
              <a:rPr lang="en-US" altLang="zh-CN" dirty="0"/>
              <a:t>*</a:t>
            </a:r>
            <a:r>
              <a:rPr lang="en-US" altLang="zh-CN" i="1" dirty="0"/>
              <a:t>c</a:t>
            </a:r>
            <a:r>
              <a:rPr lang="en-US" altLang="zh-CN" dirty="0"/>
              <a:t>).</a:t>
            </a:r>
          </a:p>
          <a:p>
            <a:pPr lvl="1"/>
            <a:r>
              <a:rPr lang="en-US" altLang="zh-CN" dirty="0"/>
              <a:t>a unique element </a:t>
            </a:r>
            <a:r>
              <a:rPr lang="en-US" altLang="zh-CN" i="1" dirty="0"/>
              <a:t>e</a:t>
            </a:r>
            <a:r>
              <a:rPr lang="en-US" altLang="zh-CN" dirty="0"/>
              <a:t> in </a:t>
            </a:r>
            <a:r>
              <a:rPr lang="en-US" altLang="zh-CN" i="1" dirty="0"/>
              <a:t>G</a:t>
            </a:r>
            <a:r>
              <a:rPr lang="en-US" altLang="zh-CN" dirty="0"/>
              <a:t> such that </a:t>
            </a:r>
            <a:r>
              <a:rPr lang="en-US" altLang="zh-CN" i="1" dirty="0"/>
              <a:t>a</a:t>
            </a:r>
            <a:r>
              <a:rPr lang="en-US" altLang="zh-CN" dirty="0"/>
              <a:t>*</a:t>
            </a:r>
            <a:r>
              <a:rPr lang="en-US" altLang="zh-CN" i="1" dirty="0"/>
              <a:t>e</a:t>
            </a:r>
            <a:r>
              <a:rPr lang="en-US" altLang="zh-CN" dirty="0"/>
              <a:t> = </a:t>
            </a:r>
            <a:r>
              <a:rPr lang="en-US" altLang="zh-CN" i="1" dirty="0"/>
              <a:t>e</a:t>
            </a:r>
            <a:r>
              <a:rPr lang="en-US" altLang="zh-CN" dirty="0"/>
              <a:t>*</a:t>
            </a:r>
            <a:r>
              <a:rPr lang="en-US" altLang="zh-CN" i="1" dirty="0"/>
              <a:t>a</a:t>
            </a:r>
            <a:r>
              <a:rPr lang="en-US" altLang="zh-CN" dirty="0"/>
              <a:t> </a:t>
            </a:r>
          </a:p>
          <a:p>
            <a:pPr lvl="1"/>
            <a:r>
              <a:rPr lang="en-US" altLang="zh-CN" dirty="0"/>
              <a:t>an element </a:t>
            </a:r>
            <a:r>
              <a:rPr lang="en-US" altLang="zh-CN" i="1" dirty="0"/>
              <a:t>a</a:t>
            </a:r>
            <a:r>
              <a:rPr lang="en-US" altLang="zh-CN" dirty="0"/>
              <a:t>'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dirty="0"/>
              <a:t> G, called an inverse of </a:t>
            </a:r>
            <a:r>
              <a:rPr lang="en-US" altLang="zh-CN" i="1" dirty="0"/>
              <a:t>a </a:t>
            </a:r>
            <a:r>
              <a:rPr lang="en-US" altLang="zh-CN" dirty="0"/>
              <a:t>and written as </a:t>
            </a:r>
            <a:r>
              <a:rPr lang="en-US" altLang="zh-CN" i="1" dirty="0"/>
              <a:t>a</a:t>
            </a:r>
            <a:r>
              <a:rPr lang="en-US" altLang="zh-CN" baseline="30000" dirty="0"/>
              <a:t>-1</a:t>
            </a:r>
            <a:r>
              <a:rPr lang="en-US" altLang="zh-CN" dirty="0"/>
              <a:t>, such that </a:t>
            </a:r>
          </a:p>
          <a:p>
            <a:pPr lvl="2"/>
            <a:r>
              <a:rPr lang="en-US" altLang="zh-CN" i="1" dirty="0"/>
              <a:t>a</a:t>
            </a:r>
            <a:r>
              <a:rPr lang="en-US" altLang="zh-CN" dirty="0"/>
              <a:t>*</a:t>
            </a:r>
            <a:r>
              <a:rPr lang="en-US" altLang="zh-CN" i="1" dirty="0"/>
              <a:t>a</a:t>
            </a:r>
            <a:r>
              <a:rPr lang="en-US" altLang="zh-CN" dirty="0"/>
              <a:t>' = </a:t>
            </a:r>
            <a:r>
              <a:rPr lang="en-US" altLang="zh-CN" i="1" dirty="0"/>
              <a:t>a</a:t>
            </a:r>
            <a:r>
              <a:rPr lang="en-US" altLang="zh-CN" dirty="0"/>
              <a:t>'*</a:t>
            </a:r>
            <a:r>
              <a:rPr lang="en-US" altLang="zh-CN" i="1" dirty="0"/>
              <a:t>a</a:t>
            </a:r>
            <a:r>
              <a:rPr lang="en-US" altLang="zh-CN" dirty="0"/>
              <a:t> = </a:t>
            </a:r>
            <a:r>
              <a:rPr lang="en-US" altLang="zh-CN" i="1" dirty="0"/>
              <a:t>e </a:t>
            </a:r>
            <a:r>
              <a:rPr lang="en-US" altLang="zh-CN" dirty="0"/>
              <a:t>or </a:t>
            </a:r>
            <a:r>
              <a:rPr lang="en-US" altLang="zh-CN" i="1" dirty="0" err="1"/>
              <a:t>aa</a:t>
            </a:r>
            <a:r>
              <a:rPr lang="en-US" altLang="zh-CN" dirty="0"/>
              <a:t>' = </a:t>
            </a:r>
            <a:r>
              <a:rPr lang="en-US" altLang="zh-CN" i="1" dirty="0" err="1"/>
              <a:t>a</a:t>
            </a:r>
            <a:r>
              <a:rPr lang="en-US" altLang="zh-CN" dirty="0" err="1"/>
              <a:t>'</a:t>
            </a:r>
            <a:r>
              <a:rPr lang="en-US" altLang="zh-CN" i="1" dirty="0" err="1"/>
              <a:t>a</a:t>
            </a:r>
            <a:r>
              <a:rPr lang="en-US" altLang="zh-CN" dirty="0"/>
              <a:t> = </a:t>
            </a:r>
            <a:r>
              <a:rPr lang="en-US" altLang="zh-CN" i="1" dirty="0"/>
              <a:t>e </a:t>
            </a:r>
            <a:r>
              <a:rPr lang="en-US" altLang="zh-CN" dirty="0"/>
              <a:t>or </a:t>
            </a:r>
            <a:r>
              <a:rPr lang="en-US" altLang="zh-CN" i="1" dirty="0"/>
              <a:t>aa</a:t>
            </a:r>
            <a:r>
              <a:rPr lang="en-US" altLang="zh-CN" baseline="30000" dirty="0"/>
              <a:t>-1</a:t>
            </a:r>
            <a:r>
              <a:rPr lang="en-US" altLang="zh-CN" dirty="0"/>
              <a:t> = </a:t>
            </a:r>
            <a:r>
              <a:rPr lang="en-US" altLang="zh-CN" i="1" dirty="0"/>
              <a:t>a</a:t>
            </a:r>
            <a:r>
              <a:rPr lang="en-US" altLang="zh-CN" baseline="30000" dirty="0"/>
              <a:t>-1</a:t>
            </a:r>
            <a:r>
              <a:rPr lang="en-US" altLang="zh-CN" i="1" dirty="0"/>
              <a:t>a</a:t>
            </a:r>
            <a:r>
              <a:rPr lang="en-US" altLang="zh-CN" dirty="0"/>
              <a:t> = </a:t>
            </a:r>
            <a:r>
              <a:rPr lang="en-US" altLang="zh-CN" i="1" dirty="0"/>
              <a:t>e</a:t>
            </a:r>
          </a:p>
          <a:p>
            <a:r>
              <a:rPr lang="en-US" altLang="zh-CN" dirty="0"/>
              <a:t>A group </a:t>
            </a:r>
            <a:r>
              <a:rPr lang="en-US" altLang="zh-CN" i="1" dirty="0"/>
              <a:t>G</a:t>
            </a:r>
            <a:r>
              <a:rPr lang="en-US" altLang="zh-CN" dirty="0"/>
              <a:t> is said to be </a:t>
            </a:r>
            <a:r>
              <a:rPr lang="en-US" altLang="zh-CN" i="1" dirty="0">
                <a:solidFill>
                  <a:schemeClr val="hlink"/>
                </a:solidFill>
              </a:rPr>
              <a:t>Abelian</a:t>
            </a:r>
            <a:r>
              <a:rPr lang="en-US" altLang="zh-CN" dirty="0"/>
              <a:t> if </a:t>
            </a:r>
            <a:r>
              <a:rPr lang="en-US" altLang="zh-CN" i="1" dirty="0"/>
              <a:t>ab</a:t>
            </a:r>
            <a:r>
              <a:rPr lang="en-US" altLang="zh-CN" dirty="0"/>
              <a:t> = </a:t>
            </a:r>
            <a:r>
              <a:rPr lang="en-US" altLang="zh-CN" i="1" dirty="0" err="1"/>
              <a:t>ba</a:t>
            </a:r>
            <a:r>
              <a:rPr lang="en-US" altLang="zh-CN" dirty="0"/>
              <a:t> for all elements </a:t>
            </a:r>
            <a:r>
              <a:rPr lang="en-US" altLang="zh-CN" i="1" dirty="0"/>
              <a:t>a</a:t>
            </a:r>
            <a:r>
              <a:rPr lang="en-US" altLang="zh-CN" dirty="0"/>
              <a:t> and </a:t>
            </a:r>
            <a:r>
              <a:rPr lang="en-US" altLang="zh-CN" i="1" dirty="0"/>
              <a:t>b</a:t>
            </a:r>
            <a:r>
              <a:rPr lang="en-US" altLang="zh-CN" dirty="0"/>
              <a:t> in </a:t>
            </a:r>
            <a:r>
              <a:rPr lang="en-US" altLang="zh-CN" i="1" dirty="0"/>
              <a:t>G</a:t>
            </a:r>
            <a:r>
              <a:rPr lang="en-US" altLang="zh-CN" dirty="0"/>
              <a:t>.</a:t>
            </a:r>
          </a:p>
          <a:p>
            <a:r>
              <a:rPr lang="en-US" altLang="zh-CN" dirty="0"/>
              <a:t>Let </a:t>
            </a:r>
            <a:r>
              <a:rPr lang="en-US" altLang="zh-CN" i="1" dirty="0"/>
              <a:t>G</a:t>
            </a:r>
            <a:r>
              <a:rPr lang="en-US" altLang="zh-CN" dirty="0"/>
              <a:t> be a group and  </a:t>
            </a:r>
            <a:r>
              <a:rPr lang="en-US" altLang="zh-CN" i="1" dirty="0"/>
              <a:t>a</a:t>
            </a:r>
            <a:r>
              <a:rPr lang="en-US" altLang="zh-CN" dirty="0"/>
              <a:t>, </a:t>
            </a:r>
            <a:r>
              <a:rPr lang="en-US" altLang="zh-CN" i="1" dirty="0"/>
              <a:t>b</a:t>
            </a:r>
            <a:r>
              <a:rPr lang="en-US" altLang="zh-CN" dirty="0"/>
              <a:t>, and </a:t>
            </a:r>
            <a:r>
              <a:rPr lang="en-US" altLang="zh-CN" i="1" dirty="0"/>
              <a:t>c</a:t>
            </a:r>
            <a:r>
              <a:rPr lang="en-US" altLang="zh-CN" dirty="0"/>
              <a:t> be elements of </a:t>
            </a:r>
            <a:r>
              <a:rPr lang="en-US" altLang="zh-CN" i="1" dirty="0"/>
              <a:t>G</a:t>
            </a:r>
            <a:r>
              <a:rPr lang="en-US" altLang="zh-CN" dirty="0"/>
              <a:t>. Then</a:t>
            </a:r>
          </a:p>
          <a:p>
            <a:pPr lvl="1"/>
            <a:r>
              <a:rPr lang="en-US" altLang="zh-CN" i="1" dirty="0">
                <a:solidFill>
                  <a:schemeClr val="hlink"/>
                </a:solidFill>
              </a:rPr>
              <a:t>left cancellation</a:t>
            </a:r>
            <a:r>
              <a:rPr lang="en-US" altLang="zh-CN" i="1" dirty="0"/>
              <a:t> – </a:t>
            </a:r>
            <a:r>
              <a:rPr lang="zh-CN" altLang="en-US" dirty="0"/>
              <a:t>左消去律</a:t>
            </a:r>
          </a:p>
          <a:p>
            <a:pPr lvl="2"/>
            <a:r>
              <a:rPr lang="en-US" altLang="zh-CN" i="1" dirty="0"/>
              <a:t>ab</a:t>
            </a:r>
            <a:r>
              <a:rPr lang="en-US" altLang="zh-CN" dirty="0"/>
              <a:t> = </a:t>
            </a:r>
            <a:r>
              <a:rPr lang="en-US" altLang="zh-CN" i="1" dirty="0"/>
              <a:t>ac</a:t>
            </a:r>
            <a:r>
              <a:rPr lang="en-US" altLang="zh-CN" dirty="0"/>
              <a:t> implies that </a:t>
            </a:r>
            <a:r>
              <a:rPr lang="en-US" altLang="zh-CN" i="1" dirty="0"/>
              <a:t>b</a:t>
            </a:r>
            <a:r>
              <a:rPr lang="en-US" altLang="zh-CN" dirty="0"/>
              <a:t> = </a:t>
            </a:r>
            <a:r>
              <a:rPr lang="en-US" altLang="zh-CN" i="1" dirty="0"/>
              <a:t>c</a:t>
            </a:r>
            <a:endParaRPr lang="en-US" altLang="zh-CN" dirty="0"/>
          </a:p>
          <a:p>
            <a:pPr lvl="1"/>
            <a:r>
              <a:rPr lang="en-US" altLang="zh-CN" i="1" dirty="0">
                <a:solidFill>
                  <a:schemeClr val="hlink"/>
                </a:solidFill>
              </a:rPr>
              <a:t>right cancellation</a:t>
            </a:r>
            <a:r>
              <a:rPr lang="en-US" altLang="zh-CN" i="1" dirty="0"/>
              <a:t> – </a:t>
            </a:r>
            <a:r>
              <a:rPr lang="zh-CN" altLang="en-US" dirty="0"/>
              <a:t>右消去律</a:t>
            </a:r>
            <a:endParaRPr lang="en-US" altLang="zh-CN" i="1" dirty="0">
              <a:solidFill>
                <a:schemeClr val="hlink"/>
              </a:solidFill>
            </a:endParaRPr>
          </a:p>
          <a:p>
            <a:pPr lvl="2"/>
            <a:r>
              <a:rPr lang="en-US" altLang="zh-CN" i="1" dirty="0" err="1"/>
              <a:t>ba</a:t>
            </a:r>
            <a:r>
              <a:rPr lang="en-US" altLang="zh-CN" dirty="0"/>
              <a:t> = </a:t>
            </a:r>
            <a:r>
              <a:rPr lang="en-US" altLang="zh-CN" i="1" dirty="0"/>
              <a:t>ca</a:t>
            </a:r>
            <a:r>
              <a:rPr lang="en-US" altLang="zh-CN" dirty="0"/>
              <a:t> implies that </a:t>
            </a:r>
            <a:r>
              <a:rPr lang="en-US" altLang="zh-CN" i="1" dirty="0"/>
              <a:t>b</a:t>
            </a:r>
            <a:r>
              <a:rPr lang="en-US" altLang="zh-CN" dirty="0"/>
              <a:t> = </a:t>
            </a:r>
            <a:r>
              <a:rPr lang="en-US" altLang="zh-CN" i="1" dirty="0"/>
              <a:t>c</a:t>
            </a:r>
          </a:p>
          <a:p>
            <a:pPr marL="914400" lvl="1" indent="-457200"/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baseline="30000" dirty="0"/>
              <a:t>-1</a:t>
            </a:r>
            <a:r>
              <a:rPr lang="en-US" altLang="zh-CN" dirty="0"/>
              <a:t>)</a:t>
            </a:r>
            <a:r>
              <a:rPr lang="en-US" altLang="zh-CN" baseline="30000" dirty="0"/>
              <a:t>-1</a:t>
            </a:r>
            <a:r>
              <a:rPr lang="en-US" altLang="zh-CN" dirty="0"/>
              <a:t> = </a:t>
            </a:r>
            <a:r>
              <a:rPr lang="en-US" altLang="zh-CN" i="1" dirty="0"/>
              <a:t>a</a:t>
            </a:r>
            <a:r>
              <a:rPr lang="en-US" altLang="zh-CN" dirty="0"/>
              <a:t>.</a:t>
            </a:r>
          </a:p>
          <a:p>
            <a:pPr marL="914400" lvl="1" indent="-457200"/>
            <a:r>
              <a:rPr lang="en-US" altLang="zh-CN" dirty="0"/>
              <a:t>(</a:t>
            </a:r>
            <a:r>
              <a:rPr lang="en-US" altLang="zh-CN" i="1" dirty="0"/>
              <a:t>ab</a:t>
            </a:r>
            <a:r>
              <a:rPr lang="en-US" altLang="zh-CN" dirty="0"/>
              <a:t>)</a:t>
            </a:r>
            <a:r>
              <a:rPr lang="en-US" altLang="zh-CN" baseline="30000" dirty="0"/>
              <a:t>-1</a:t>
            </a:r>
            <a:r>
              <a:rPr lang="en-US" altLang="zh-CN" dirty="0"/>
              <a:t> = </a:t>
            </a:r>
            <a:r>
              <a:rPr lang="en-US" altLang="zh-CN" i="1" dirty="0"/>
              <a:t>b</a:t>
            </a:r>
            <a:r>
              <a:rPr lang="en-US" altLang="zh-CN" baseline="30000" dirty="0"/>
              <a:t>-1</a:t>
            </a:r>
            <a:r>
              <a:rPr lang="en-US" altLang="zh-CN" i="1" dirty="0"/>
              <a:t>a</a:t>
            </a:r>
            <a:r>
              <a:rPr lang="en-US" altLang="zh-CN" baseline="30000" dirty="0"/>
              <a:t>-1</a:t>
            </a:r>
            <a:endParaRPr lang="zh-CN" altLang="en-US" dirty="0"/>
          </a:p>
          <a:p>
            <a:pPr lvl="2"/>
            <a:endParaRPr lang="zh-CN" altLang="en-US" i="1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Groups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698018" cy="4351338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/>
              <a:t>If </a:t>
            </a:r>
            <a:r>
              <a:rPr lang="en-US" altLang="zh-CN" i="1" dirty="0"/>
              <a:t>G</a:t>
            </a:r>
            <a:r>
              <a:rPr lang="en-US" altLang="zh-CN" dirty="0"/>
              <a:t> is a group that has a finite number of elements, </a:t>
            </a:r>
            <a:r>
              <a:rPr lang="en-US" altLang="zh-CN" i="1" dirty="0"/>
              <a:t>G</a:t>
            </a:r>
            <a:r>
              <a:rPr lang="en-US" altLang="zh-CN" dirty="0"/>
              <a:t> is said to be a </a:t>
            </a:r>
            <a:r>
              <a:rPr lang="en-US" altLang="zh-CN" i="1" dirty="0">
                <a:solidFill>
                  <a:srgbClr val="FF3300"/>
                </a:solidFill>
              </a:rPr>
              <a:t>finite group</a:t>
            </a:r>
            <a:r>
              <a:rPr lang="en-US" altLang="zh-CN" dirty="0"/>
              <a:t>, and the </a:t>
            </a:r>
            <a:r>
              <a:rPr lang="en-US" altLang="zh-CN" i="1" dirty="0">
                <a:solidFill>
                  <a:srgbClr val="FF3300"/>
                </a:solidFill>
              </a:rPr>
              <a:t>order</a:t>
            </a:r>
            <a:r>
              <a:rPr lang="en-US" altLang="zh-CN" dirty="0">
                <a:solidFill>
                  <a:srgbClr val="FF3300"/>
                </a:solidFill>
              </a:rPr>
              <a:t>(</a:t>
            </a:r>
            <a:r>
              <a:rPr lang="zh-CN" altLang="en-US" dirty="0">
                <a:solidFill>
                  <a:srgbClr val="FF3300"/>
                </a:solidFill>
              </a:rPr>
              <a:t>阶</a:t>
            </a:r>
            <a:r>
              <a:rPr lang="en-US" altLang="zh-CN" dirty="0">
                <a:solidFill>
                  <a:srgbClr val="FF3300"/>
                </a:solidFill>
              </a:rPr>
              <a:t>)</a:t>
            </a:r>
            <a:r>
              <a:rPr lang="en-US" altLang="zh-CN" dirty="0"/>
              <a:t> of </a:t>
            </a:r>
            <a:r>
              <a:rPr lang="en-US" altLang="zh-CN" i="1" dirty="0"/>
              <a:t>G</a:t>
            </a:r>
            <a:r>
              <a:rPr lang="en-US" altLang="zh-CN" dirty="0"/>
              <a:t> is the number of elements |</a:t>
            </a:r>
            <a:r>
              <a:rPr lang="en-US" altLang="zh-CN" i="1" dirty="0"/>
              <a:t>G</a:t>
            </a:r>
            <a:r>
              <a:rPr lang="en-US" altLang="zh-CN" dirty="0"/>
              <a:t>| in </a:t>
            </a:r>
            <a:r>
              <a:rPr lang="en-US" altLang="zh-CN" i="1" dirty="0"/>
              <a:t>G</a:t>
            </a:r>
            <a:r>
              <a:rPr lang="en-US" altLang="zh-CN" dirty="0"/>
              <a:t>. </a:t>
            </a:r>
          </a:p>
          <a:p>
            <a:r>
              <a:rPr lang="en-US" altLang="zh-CN" dirty="0"/>
              <a:t>The set of all permutations of </a:t>
            </a:r>
            <a:r>
              <a:rPr lang="en-US" altLang="zh-CN" i="1" dirty="0"/>
              <a:t>n</a:t>
            </a:r>
            <a:r>
              <a:rPr lang="en-US" altLang="zh-CN" dirty="0"/>
              <a:t> elements is a group of order </a:t>
            </a:r>
            <a:r>
              <a:rPr lang="en-US" altLang="zh-CN" i="1" dirty="0"/>
              <a:t>n</a:t>
            </a:r>
            <a:r>
              <a:rPr lang="en-US" altLang="zh-CN" dirty="0"/>
              <a:t>! under the operation of composition. This group is called the </a:t>
            </a:r>
            <a:r>
              <a:rPr lang="en-US" altLang="zh-CN" i="1" dirty="0">
                <a:solidFill>
                  <a:srgbClr val="FF3300"/>
                </a:solidFill>
              </a:rPr>
              <a:t>symmetric group on n </a:t>
            </a:r>
            <a:r>
              <a:rPr lang="en-US" altLang="zh-CN" i="1" dirty="0">
                <a:solidFill>
                  <a:schemeClr val="hlink"/>
                </a:solidFill>
              </a:rPr>
              <a:t>letters </a:t>
            </a:r>
            <a:r>
              <a:rPr lang="en-US" altLang="zh-CN" dirty="0">
                <a:solidFill>
                  <a:schemeClr val="hlink"/>
                </a:solidFill>
              </a:rPr>
              <a:t>(</a:t>
            </a:r>
            <a:r>
              <a:rPr lang="en-US" altLang="zh-CN" i="1" dirty="0">
                <a:solidFill>
                  <a:schemeClr val="hlink"/>
                </a:solidFill>
              </a:rPr>
              <a:t>n</a:t>
            </a:r>
            <a:r>
              <a:rPr lang="zh-CN" altLang="en-US" dirty="0">
                <a:solidFill>
                  <a:schemeClr val="hlink"/>
                </a:solidFill>
              </a:rPr>
              <a:t>次对称群</a:t>
            </a:r>
            <a:r>
              <a:rPr lang="en-US" altLang="zh-CN" dirty="0">
                <a:solidFill>
                  <a:schemeClr val="hlink"/>
                </a:solidFill>
              </a:rPr>
              <a:t>)</a:t>
            </a:r>
            <a:r>
              <a:rPr lang="en-US" altLang="zh-CN" dirty="0"/>
              <a:t> and is denoted by </a:t>
            </a:r>
            <a:r>
              <a:rPr lang="en-US" altLang="zh-CN" i="1" dirty="0"/>
              <a:t>S</a:t>
            </a:r>
            <a:r>
              <a:rPr lang="en-US" altLang="zh-CN" i="1" baseline="-25000" dirty="0"/>
              <a:t>n</a:t>
            </a:r>
            <a:r>
              <a:rPr lang="en-US" altLang="zh-CN" dirty="0"/>
              <a:t>.</a:t>
            </a:r>
          </a:p>
          <a:p>
            <a:r>
              <a:rPr lang="en-US" altLang="zh-CN" dirty="0"/>
              <a:t>Let </a:t>
            </a:r>
            <a:r>
              <a:rPr lang="en-US" altLang="zh-CN" i="1" dirty="0"/>
              <a:t>H</a:t>
            </a:r>
            <a:r>
              <a:rPr lang="en-US" altLang="zh-CN" dirty="0"/>
              <a:t> be a subset of a group </a:t>
            </a:r>
            <a:r>
              <a:rPr lang="en-US" altLang="zh-CN" i="1" dirty="0"/>
              <a:t>G</a:t>
            </a:r>
            <a:r>
              <a:rPr lang="en-US" altLang="zh-CN" dirty="0"/>
              <a:t> such that</a:t>
            </a:r>
          </a:p>
          <a:p>
            <a:pPr lvl="1"/>
            <a:r>
              <a:rPr lang="en-US" altLang="zh-CN" dirty="0"/>
              <a:t>(a) The identity </a:t>
            </a:r>
            <a:r>
              <a:rPr lang="en-US" altLang="zh-CN" i="1" dirty="0"/>
              <a:t>e</a:t>
            </a:r>
            <a:r>
              <a:rPr lang="en-US" altLang="zh-CN" dirty="0"/>
              <a:t> of </a:t>
            </a:r>
            <a:r>
              <a:rPr lang="en-US" altLang="zh-CN" i="1" dirty="0"/>
              <a:t>G</a:t>
            </a:r>
            <a:r>
              <a:rPr lang="en-US" altLang="zh-CN" dirty="0"/>
              <a:t> belongs to </a:t>
            </a:r>
            <a:r>
              <a:rPr lang="en-US" altLang="zh-CN" i="1" dirty="0"/>
              <a:t>H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(b) If </a:t>
            </a:r>
            <a:r>
              <a:rPr lang="en-US" altLang="zh-CN" i="1" dirty="0"/>
              <a:t>a</a:t>
            </a:r>
            <a:r>
              <a:rPr lang="en-US" altLang="zh-CN" dirty="0"/>
              <a:t> and </a:t>
            </a:r>
            <a:r>
              <a:rPr lang="en-US" altLang="zh-CN" i="1" dirty="0"/>
              <a:t>b</a:t>
            </a:r>
            <a:r>
              <a:rPr lang="en-US" altLang="zh-CN" dirty="0"/>
              <a:t> belong to </a:t>
            </a:r>
            <a:r>
              <a:rPr lang="en-US" altLang="zh-CN" i="1" dirty="0"/>
              <a:t>H</a:t>
            </a:r>
            <a:r>
              <a:rPr lang="en-US" altLang="zh-CN" dirty="0"/>
              <a:t>, then </a:t>
            </a:r>
            <a:r>
              <a:rPr lang="en-US" altLang="zh-CN" i="1" dirty="0"/>
              <a:t>ab</a:t>
            </a:r>
            <a:r>
              <a:rPr lang="en-US" altLang="zh-CN" dirty="0">
                <a:sym typeface="Symbol" panose="05050102010706020507" pitchFamily="18" charset="2"/>
              </a:rPr>
              <a:t>  </a:t>
            </a:r>
            <a:r>
              <a:rPr lang="en-US" altLang="zh-CN" i="1" dirty="0"/>
              <a:t>H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(c) If </a:t>
            </a:r>
            <a:r>
              <a:rPr lang="en-US" altLang="zh-CN" i="1" dirty="0"/>
              <a:t>a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 </a:t>
            </a:r>
            <a:r>
              <a:rPr lang="en-US" altLang="zh-CN" i="1" dirty="0"/>
              <a:t>H</a:t>
            </a:r>
            <a:r>
              <a:rPr lang="en-US" altLang="zh-CN" dirty="0"/>
              <a:t>, then </a:t>
            </a:r>
            <a:r>
              <a:rPr lang="en-US" altLang="zh-CN" i="1" dirty="0"/>
              <a:t>a</a:t>
            </a:r>
            <a:r>
              <a:rPr lang="en-US" altLang="zh-CN" baseline="30000" dirty="0"/>
              <a:t>-l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 </a:t>
            </a:r>
            <a:r>
              <a:rPr lang="en-US" altLang="zh-CN" i="1" dirty="0"/>
              <a:t>H</a:t>
            </a:r>
            <a:r>
              <a:rPr lang="en-US" altLang="zh-CN" dirty="0"/>
              <a:t>.</a:t>
            </a:r>
            <a:endParaRPr lang="en-US" altLang="zh-CN" sz="2600" dirty="0"/>
          </a:p>
          <a:p>
            <a:pPr marL="0" indent="0">
              <a:buNone/>
            </a:pPr>
            <a:r>
              <a:rPr lang="en-US" altLang="zh-CN" dirty="0"/>
              <a:t>    Then </a:t>
            </a:r>
            <a:r>
              <a:rPr lang="en-US" altLang="zh-CN" i="1" dirty="0"/>
              <a:t>H</a:t>
            </a:r>
            <a:r>
              <a:rPr lang="en-US" altLang="zh-CN" dirty="0"/>
              <a:t> is called a </a:t>
            </a:r>
            <a:r>
              <a:rPr lang="en-US" altLang="zh-CN" i="1" dirty="0">
                <a:solidFill>
                  <a:srgbClr val="FF3300"/>
                </a:solidFill>
              </a:rPr>
              <a:t>subgroup</a:t>
            </a:r>
            <a:r>
              <a:rPr lang="en-US" altLang="zh-CN" dirty="0"/>
              <a:t> of </a:t>
            </a:r>
            <a:r>
              <a:rPr lang="en-US" altLang="zh-CN" i="1" dirty="0"/>
              <a:t>G</a:t>
            </a:r>
          </a:p>
          <a:p>
            <a:pPr lvl="1"/>
            <a:endParaRPr lang="en-US" altLang="zh-CN" i="1" dirty="0">
              <a:solidFill>
                <a:schemeClr val="hlink"/>
              </a:solidFill>
            </a:endParaRPr>
          </a:p>
          <a:p>
            <a:r>
              <a:rPr lang="en-US" altLang="zh-CN" i="1" dirty="0">
                <a:solidFill>
                  <a:schemeClr val="hlink"/>
                </a:solidFill>
              </a:rPr>
              <a:t>trivial subgroups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  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Let (</a:t>
            </a:r>
            <a:r>
              <a:rPr lang="en-US" altLang="zh-CN" i="1" dirty="0"/>
              <a:t>G</a:t>
            </a:r>
            <a:r>
              <a:rPr lang="en-US" altLang="zh-CN" dirty="0"/>
              <a:t>, *) and (</a:t>
            </a:r>
            <a:r>
              <a:rPr lang="en-US" altLang="zh-CN" i="1" dirty="0"/>
              <a:t>G</a:t>
            </a:r>
            <a:r>
              <a:rPr lang="en-US" altLang="zh-CN" dirty="0"/>
              <a:t>', *') be two groups, and </a:t>
            </a:r>
            <a:r>
              <a:rPr lang="en-US" altLang="zh-CN" i="1" dirty="0"/>
              <a:t>f</a:t>
            </a:r>
            <a:r>
              <a:rPr lang="en-US" altLang="zh-CN" dirty="0"/>
              <a:t>: </a:t>
            </a:r>
            <a:r>
              <a:rPr lang="en-US" altLang="zh-CN" i="1" dirty="0"/>
              <a:t>G</a:t>
            </a:r>
            <a:r>
              <a:rPr lang="en-US" altLang="zh-CN" i="1" dirty="0">
                <a:sym typeface="Symbol" panose="05050102010706020507" pitchFamily="18" charset="2"/>
              </a:rPr>
              <a:t></a:t>
            </a:r>
            <a:r>
              <a:rPr lang="en-US" altLang="zh-CN" i="1" dirty="0"/>
              <a:t>G</a:t>
            </a:r>
            <a:r>
              <a:rPr lang="en-US" altLang="zh-CN" dirty="0"/>
              <a:t>' be a homomorphism from </a:t>
            </a:r>
            <a:r>
              <a:rPr lang="en-US" altLang="zh-CN" i="1" dirty="0"/>
              <a:t>G</a:t>
            </a:r>
            <a:r>
              <a:rPr lang="en-US" altLang="zh-CN" dirty="0"/>
              <a:t> </a:t>
            </a:r>
            <a:r>
              <a:rPr lang="en-US" altLang="zh-CN" i="1" dirty="0">
                <a:solidFill>
                  <a:schemeClr val="hlink"/>
                </a:solidFill>
              </a:rPr>
              <a:t>to</a:t>
            </a:r>
            <a:r>
              <a:rPr lang="en-US" altLang="zh-CN" dirty="0"/>
              <a:t> </a:t>
            </a:r>
            <a:r>
              <a:rPr lang="en-US" altLang="zh-CN" i="1" dirty="0"/>
              <a:t>G</a:t>
            </a:r>
            <a:r>
              <a:rPr lang="en-US" altLang="zh-CN" dirty="0"/>
              <a:t>'. Then</a:t>
            </a:r>
          </a:p>
          <a:p>
            <a:pPr lvl="1"/>
            <a:r>
              <a:rPr lang="en-US" altLang="zh-CN" dirty="0"/>
              <a:t>(a) If </a:t>
            </a:r>
            <a:r>
              <a:rPr lang="en-US" altLang="zh-CN" i="1" dirty="0"/>
              <a:t>e</a:t>
            </a:r>
            <a:r>
              <a:rPr lang="en-US" altLang="zh-CN" dirty="0"/>
              <a:t> is the identity in </a:t>
            </a:r>
            <a:r>
              <a:rPr lang="en-US" altLang="zh-CN" i="1" dirty="0"/>
              <a:t>G</a:t>
            </a:r>
            <a:r>
              <a:rPr lang="en-US" altLang="zh-CN" dirty="0"/>
              <a:t> and </a:t>
            </a:r>
            <a:r>
              <a:rPr lang="en-US" altLang="zh-CN" i="1" dirty="0"/>
              <a:t>e'</a:t>
            </a:r>
            <a:r>
              <a:rPr lang="en-US" altLang="zh-CN" dirty="0"/>
              <a:t> is the identity in </a:t>
            </a:r>
            <a:r>
              <a:rPr lang="en-US" altLang="zh-CN" i="1" dirty="0"/>
              <a:t>G</a:t>
            </a:r>
            <a:r>
              <a:rPr lang="en-US" altLang="zh-CN" dirty="0"/>
              <a:t>', then 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e</a:t>
            </a:r>
            <a:r>
              <a:rPr lang="en-US" altLang="zh-CN" dirty="0"/>
              <a:t>) = </a:t>
            </a:r>
            <a:r>
              <a:rPr lang="en-US" altLang="zh-CN" i="1" dirty="0"/>
              <a:t>e</a:t>
            </a:r>
            <a:r>
              <a:rPr lang="en-US" altLang="zh-CN" dirty="0"/>
              <a:t>'.</a:t>
            </a:r>
          </a:p>
          <a:p>
            <a:pPr lvl="1"/>
            <a:r>
              <a:rPr lang="en-US" altLang="zh-CN" dirty="0"/>
              <a:t>(b) If </a:t>
            </a:r>
            <a:r>
              <a:rPr lang="en-US" altLang="zh-CN" i="1" dirty="0"/>
              <a:t>a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 </a:t>
            </a:r>
            <a:r>
              <a:rPr lang="en-US" altLang="zh-CN" i="1" dirty="0"/>
              <a:t>G</a:t>
            </a:r>
            <a:r>
              <a:rPr lang="en-US" altLang="zh-CN" dirty="0"/>
              <a:t>, then 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baseline="30000" dirty="0"/>
              <a:t>-1</a:t>
            </a:r>
            <a:r>
              <a:rPr lang="en-US" altLang="zh-CN" dirty="0"/>
              <a:t>) = (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dirty="0"/>
              <a:t>))</a:t>
            </a:r>
            <a:r>
              <a:rPr lang="en-US" altLang="zh-CN" baseline="30000" dirty="0"/>
              <a:t>-1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(c) If </a:t>
            </a:r>
            <a:r>
              <a:rPr lang="en-US" altLang="zh-CN" i="1" dirty="0"/>
              <a:t>H</a:t>
            </a:r>
            <a:r>
              <a:rPr lang="en-US" altLang="zh-CN" dirty="0"/>
              <a:t> is a subgroup of </a:t>
            </a:r>
            <a:r>
              <a:rPr lang="en-US" altLang="zh-CN" i="1" dirty="0"/>
              <a:t>G</a:t>
            </a:r>
            <a:r>
              <a:rPr lang="en-US" altLang="zh-CN" dirty="0"/>
              <a:t>, then 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H</a:t>
            </a:r>
            <a:r>
              <a:rPr lang="en-US" altLang="zh-CN" dirty="0"/>
              <a:t>) = {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h</a:t>
            </a:r>
            <a:r>
              <a:rPr lang="en-US" altLang="zh-CN" dirty="0"/>
              <a:t>)|</a:t>
            </a:r>
            <a:r>
              <a:rPr lang="en-US" altLang="zh-CN" i="1" dirty="0"/>
              <a:t>h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 </a:t>
            </a:r>
            <a:r>
              <a:rPr lang="en-US" altLang="zh-CN" i="1" dirty="0"/>
              <a:t>H</a:t>
            </a:r>
            <a:r>
              <a:rPr lang="en-US" altLang="zh-CN" dirty="0"/>
              <a:t>} is a subgroup of </a:t>
            </a:r>
            <a:r>
              <a:rPr lang="en-US" altLang="zh-CN" i="1" dirty="0"/>
              <a:t>G</a:t>
            </a:r>
            <a:r>
              <a:rPr lang="en-US" altLang="zh-CN" dirty="0"/>
              <a:t>'.</a:t>
            </a:r>
            <a:endParaRPr lang="zh-CN" altLang="en-US" dirty="0"/>
          </a:p>
          <a:p>
            <a:r>
              <a:rPr lang="en-US" altLang="zh-CN" i="1" dirty="0">
                <a:solidFill>
                  <a:schemeClr val="hlink"/>
                </a:solidFill>
              </a:rPr>
              <a:t>Klein 4 group</a:t>
            </a:r>
          </a:p>
          <a:p>
            <a:r>
              <a:rPr lang="en-US" altLang="zh-CN" i="1" dirty="0">
                <a:solidFill>
                  <a:schemeClr val="hlink"/>
                </a:solidFill>
              </a:rPr>
              <a:t>Cyclic group</a:t>
            </a: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Products and Quotients of Groups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If </a:t>
            </a:r>
            <a:r>
              <a:rPr lang="en-US" altLang="zh-CN" i="1" dirty="0"/>
              <a:t>G</a:t>
            </a:r>
            <a:r>
              <a:rPr lang="en-US" altLang="zh-CN" baseline="-25000" dirty="0"/>
              <a:t>1</a:t>
            </a:r>
            <a:r>
              <a:rPr lang="en-US" altLang="zh-CN" dirty="0"/>
              <a:t> and </a:t>
            </a:r>
            <a:r>
              <a:rPr lang="en-US" altLang="zh-CN" i="1" dirty="0"/>
              <a:t>G</a:t>
            </a:r>
            <a:r>
              <a:rPr lang="en-US" altLang="zh-CN" baseline="-25000" dirty="0"/>
              <a:t>2 </a:t>
            </a:r>
            <a:r>
              <a:rPr lang="en-US" altLang="zh-CN" dirty="0"/>
              <a:t>are groups, then </a:t>
            </a:r>
            <a:r>
              <a:rPr lang="en-US" altLang="zh-CN" i="1" dirty="0"/>
              <a:t>G</a:t>
            </a:r>
            <a:r>
              <a:rPr lang="en-US" altLang="zh-CN" dirty="0"/>
              <a:t> = </a:t>
            </a:r>
            <a:r>
              <a:rPr lang="en-US" altLang="zh-CN" i="1" dirty="0"/>
              <a:t>G</a:t>
            </a:r>
            <a:r>
              <a:rPr lang="en-US" altLang="zh-CN" baseline="-25000" dirty="0"/>
              <a:t>1</a:t>
            </a:r>
            <a:r>
              <a:rPr lang="en-US" altLang="zh-CN" i="1" dirty="0">
                <a:sym typeface="Symbol" panose="05050102010706020507" pitchFamily="18" charset="2"/>
              </a:rPr>
              <a:t></a:t>
            </a:r>
            <a:r>
              <a:rPr lang="en-US" altLang="zh-CN" i="1" dirty="0"/>
              <a:t>G</a:t>
            </a:r>
            <a:r>
              <a:rPr lang="en-US" altLang="zh-CN" baseline="-25000" dirty="0"/>
              <a:t>2</a:t>
            </a:r>
            <a:r>
              <a:rPr lang="en-US" altLang="zh-CN" dirty="0"/>
              <a:t> is a group with binary operation defined by (</a:t>
            </a:r>
            <a:r>
              <a:rPr lang="en-US" altLang="zh-CN" i="1" dirty="0"/>
              <a:t>a</a:t>
            </a:r>
            <a:r>
              <a:rPr lang="en-US" altLang="zh-CN" baseline="-25000" dirty="0"/>
              <a:t>l</a:t>
            </a:r>
            <a:r>
              <a:rPr lang="en-US" altLang="zh-CN" dirty="0"/>
              <a:t>, </a:t>
            </a:r>
            <a:r>
              <a:rPr lang="en-US" altLang="zh-CN" i="1" dirty="0" err="1"/>
              <a:t>b</a:t>
            </a:r>
            <a:r>
              <a:rPr lang="en-US" altLang="zh-CN" baseline="-25000" dirty="0" err="1"/>
              <a:t>l</a:t>
            </a:r>
            <a:r>
              <a:rPr lang="en-US" altLang="zh-CN" dirty="0"/>
              <a:t>)(</a:t>
            </a:r>
            <a:r>
              <a:rPr lang="en-US" altLang="zh-CN" i="1" dirty="0"/>
              <a:t>a</a:t>
            </a:r>
            <a:r>
              <a:rPr lang="en-US" altLang="zh-CN" baseline="-25000" dirty="0"/>
              <a:t>2</a:t>
            </a:r>
            <a:r>
              <a:rPr lang="en-US" altLang="zh-CN" dirty="0"/>
              <a:t>, </a:t>
            </a:r>
            <a:r>
              <a:rPr lang="en-US" altLang="zh-CN" i="1" dirty="0"/>
              <a:t>b</a:t>
            </a:r>
            <a:r>
              <a:rPr lang="en-US" altLang="zh-CN" baseline="-25000" dirty="0"/>
              <a:t>2</a:t>
            </a:r>
            <a:r>
              <a:rPr lang="en-US" altLang="zh-CN" dirty="0"/>
              <a:t>) = (</a:t>
            </a:r>
            <a:r>
              <a:rPr lang="en-US" altLang="zh-CN" i="1" dirty="0"/>
              <a:t>a</a:t>
            </a:r>
            <a:r>
              <a:rPr lang="en-US" altLang="zh-CN" baseline="-25000" dirty="0"/>
              <a:t>1</a:t>
            </a:r>
            <a:r>
              <a:rPr lang="en-US" altLang="zh-CN" i="1" dirty="0"/>
              <a:t>a</a:t>
            </a:r>
            <a:r>
              <a:rPr lang="en-US" altLang="zh-CN" baseline="-25000" dirty="0"/>
              <a:t>2</a:t>
            </a:r>
            <a:r>
              <a:rPr lang="en-US" altLang="zh-CN" dirty="0"/>
              <a:t>, </a:t>
            </a:r>
            <a:r>
              <a:rPr lang="en-US" altLang="zh-CN" i="1" dirty="0"/>
              <a:t>b</a:t>
            </a:r>
            <a:r>
              <a:rPr lang="en-US" altLang="zh-CN" baseline="-25000" dirty="0"/>
              <a:t>l</a:t>
            </a:r>
            <a:r>
              <a:rPr lang="en-US" altLang="zh-CN" i="1" dirty="0"/>
              <a:t>b</a:t>
            </a:r>
            <a:r>
              <a:rPr lang="en-US" altLang="zh-CN" baseline="-25000" dirty="0"/>
              <a:t>2</a:t>
            </a:r>
            <a:r>
              <a:rPr lang="en-US" altLang="zh-CN" dirty="0"/>
              <a:t>).</a:t>
            </a:r>
          </a:p>
          <a:p>
            <a:r>
              <a:rPr lang="en-US" altLang="zh-CN" dirty="0"/>
              <a:t>Let </a:t>
            </a:r>
            <a:r>
              <a:rPr lang="en-US" altLang="zh-CN" i="1" dirty="0"/>
              <a:t>B</a:t>
            </a:r>
            <a:r>
              <a:rPr lang="en-US" altLang="zh-CN" dirty="0"/>
              <a:t> ={0, l } be the group, Then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= </a:t>
            </a:r>
            <a:r>
              <a:rPr lang="en-US" altLang="zh-CN" i="1" dirty="0"/>
              <a:t>B</a:t>
            </a:r>
            <a:r>
              <a:rPr lang="en-US" altLang="zh-CN" dirty="0">
                <a:sym typeface="Symbol" panose="05050102010706020507" pitchFamily="18" charset="2"/>
              </a:rPr>
              <a:t></a:t>
            </a:r>
            <a:r>
              <a:rPr lang="en-US" altLang="zh-CN" i="1" dirty="0"/>
              <a:t>B</a:t>
            </a:r>
            <a:r>
              <a:rPr lang="en-US" altLang="zh-CN" dirty="0">
                <a:sym typeface="Symbol" panose="05050102010706020507" pitchFamily="18" charset="2"/>
              </a:rPr>
              <a:t>  </a:t>
            </a:r>
            <a:r>
              <a:rPr lang="en-US" altLang="zh-CN" dirty="0"/>
              <a:t>...</a:t>
            </a:r>
            <a:r>
              <a:rPr lang="en-US" altLang="zh-CN" dirty="0">
                <a:sym typeface="Symbol" panose="05050102010706020507" pitchFamily="18" charset="2"/>
              </a:rPr>
              <a:t>  </a:t>
            </a:r>
            <a:r>
              <a:rPr lang="en-US" altLang="zh-CN" i="1" dirty="0"/>
              <a:t>B</a:t>
            </a:r>
            <a:r>
              <a:rPr lang="en-US" altLang="zh-CN" dirty="0"/>
              <a:t> (</a:t>
            </a:r>
            <a:r>
              <a:rPr lang="en-US" altLang="zh-CN" i="1" dirty="0"/>
              <a:t>n</a:t>
            </a:r>
            <a:r>
              <a:rPr lang="en-US" altLang="zh-CN" dirty="0"/>
              <a:t> factors) is a group with operation </a:t>
            </a:r>
            <a:r>
              <a:rPr lang="en-US" altLang="zh-CN" dirty="0">
                <a:sym typeface="Symbol" panose="05050102010706020507" pitchFamily="18" charset="2"/>
              </a:rPr>
              <a:t></a:t>
            </a:r>
            <a:r>
              <a:rPr lang="en-US" altLang="zh-CN" dirty="0">
                <a:sym typeface="MT Symbol" panose="05050102010706020507" pitchFamily="18" charset="2"/>
              </a:rPr>
              <a:t> </a:t>
            </a:r>
            <a:r>
              <a:rPr lang="en-US" altLang="zh-CN" dirty="0"/>
              <a:t>defined by </a:t>
            </a:r>
          </a:p>
          <a:p>
            <a:pPr lvl="1"/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baseline="-25000" dirty="0"/>
              <a:t>1</a:t>
            </a:r>
            <a:r>
              <a:rPr lang="en-US" altLang="zh-CN" dirty="0"/>
              <a:t>, </a:t>
            </a:r>
            <a:r>
              <a:rPr lang="en-US" altLang="zh-CN" i="1" dirty="0"/>
              <a:t>x</a:t>
            </a:r>
            <a:r>
              <a:rPr lang="en-US" altLang="zh-CN" baseline="-25000" dirty="0"/>
              <a:t>2</a:t>
            </a:r>
            <a:r>
              <a:rPr lang="en-US" altLang="zh-CN" dirty="0"/>
              <a:t>,... </a:t>
            </a:r>
            <a:r>
              <a:rPr lang="en-US" altLang="zh-CN" i="1" dirty="0" err="1"/>
              <a:t>x</a:t>
            </a:r>
            <a:r>
              <a:rPr lang="en-US" altLang="zh-CN" baseline="-25000" dirty="0" err="1"/>
              <a:t>n</a:t>
            </a:r>
            <a:r>
              <a:rPr lang="en-US" altLang="zh-CN" dirty="0"/>
              <a:t>) </a:t>
            </a:r>
            <a:r>
              <a:rPr lang="en-US" altLang="zh-CN" dirty="0">
                <a:sym typeface="Symbol" panose="05050102010706020507" pitchFamily="18" charset="2"/>
              </a:rPr>
              <a:t> </a:t>
            </a:r>
            <a:r>
              <a:rPr lang="en-US" altLang="zh-CN" dirty="0"/>
              <a:t> (</a:t>
            </a:r>
            <a:r>
              <a:rPr lang="en-US" altLang="zh-CN" i="1" dirty="0"/>
              <a:t>y</a:t>
            </a:r>
            <a:r>
              <a:rPr lang="en-US" altLang="zh-CN" baseline="-25000" dirty="0"/>
              <a:t>1</a:t>
            </a:r>
            <a:r>
              <a:rPr lang="en-US" altLang="zh-CN" dirty="0"/>
              <a:t>, </a:t>
            </a:r>
            <a:r>
              <a:rPr lang="en-US" altLang="zh-CN" i="1" dirty="0"/>
              <a:t>y</a:t>
            </a:r>
            <a:r>
              <a:rPr lang="en-US" altLang="zh-CN" baseline="-25000" dirty="0"/>
              <a:t>2</a:t>
            </a:r>
            <a:r>
              <a:rPr lang="en-US" altLang="zh-CN" dirty="0"/>
              <a:t>,... </a:t>
            </a:r>
            <a:r>
              <a:rPr lang="en-US" altLang="zh-CN" i="1" dirty="0" err="1"/>
              <a:t>y</a:t>
            </a:r>
            <a:r>
              <a:rPr lang="en-US" altLang="zh-CN" baseline="-25000" dirty="0" err="1"/>
              <a:t>n</a:t>
            </a:r>
            <a:r>
              <a:rPr lang="en-US" altLang="zh-CN" dirty="0"/>
              <a:t>) = (</a:t>
            </a:r>
            <a:r>
              <a:rPr lang="en-US" altLang="zh-CN" i="1" dirty="0"/>
              <a:t>x</a:t>
            </a:r>
            <a:r>
              <a:rPr lang="en-US" altLang="zh-CN" baseline="-25000" dirty="0"/>
              <a:t>1</a:t>
            </a:r>
            <a:r>
              <a:rPr lang="en-US" altLang="zh-CN" dirty="0"/>
              <a:t>+</a:t>
            </a:r>
            <a:r>
              <a:rPr lang="en-US" altLang="zh-CN" i="1" dirty="0"/>
              <a:t>y</a:t>
            </a:r>
            <a:r>
              <a:rPr lang="en-US" altLang="zh-CN" baseline="-25000" dirty="0"/>
              <a:t>1</a:t>
            </a:r>
            <a:r>
              <a:rPr lang="en-US" altLang="zh-CN" dirty="0"/>
              <a:t>, </a:t>
            </a:r>
            <a:r>
              <a:rPr lang="en-US" altLang="zh-CN" i="1" dirty="0"/>
              <a:t>x</a:t>
            </a:r>
            <a:r>
              <a:rPr lang="en-US" altLang="zh-CN" baseline="-25000" dirty="0"/>
              <a:t>2</a:t>
            </a:r>
            <a:r>
              <a:rPr lang="en-US" altLang="zh-CN" dirty="0"/>
              <a:t>+</a:t>
            </a:r>
            <a:r>
              <a:rPr lang="en-US" altLang="zh-CN" i="1" dirty="0"/>
              <a:t>y</a:t>
            </a:r>
            <a:r>
              <a:rPr lang="en-US" altLang="zh-CN" baseline="-25000" dirty="0"/>
              <a:t>2</a:t>
            </a:r>
            <a:r>
              <a:rPr lang="en-US" altLang="zh-CN" dirty="0"/>
              <a:t>,.... </a:t>
            </a:r>
            <a:r>
              <a:rPr lang="en-US" altLang="zh-CN" i="1" dirty="0" err="1"/>
              <a:t>x</a:t>
            </a:r>
            <a:r>
              <a:rPr lang="en-US" altLang="zh-CN" baseline="-25000" dirty="0" err="1"/>
              <a:t>n</a:t>
            </a:r>
            <a:r>
              <a:rPr lang="en-US" altLang="zh-CN" dirty="0" err="1"/>
              <a:t>+</a:t>
            </a:r>
            <a:r>
              <a:rPr lang="en-US" altLang="zh-CN" i="1" dirty="0" err="1"/>
              <a:t>y</a:t>
            </a:r>
            <a:r>
              <a:rPr lang="en-US" altLang="zh-CN" baseline="-25000" dirty="0" err="1"/>
              <a:t>n</a:t>
            </a:r>
            <a:r>
              <a:rPr lang="en-US" altLang="zh-CN" dirty="0"/>
              <a:t> ).</a:t>
            </a:r>
          </a:p>
          <a:p>
            <a:pPr lvl="1"/>
            <a:r>
              <a:rPr lang="en-US" altLang="zh-CN" dirty="0"/>
              <a:t>The identity of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is (0, 0,..., 0), and every element is its own inverse. </a:t>
            </a:r>
          </a:p>
          <a:p>
            <a:r>
              <a:rPr lang="en-US" altLang="zh-CN" sz="2400" dirty="0"/>
              <a:t>Let </a:t>
            </a:r>
            <a:r>
              <a:rPr lang="en-US" altLang="zh-CN" sz="2400" i="1" dirty="0"/>
              <a:t>R</a:t>
            </a:r>
            <a:r>
              <a:rPr lang="en-US" altLang="zh-CN" sz="2400" dirty="0"/>
              <a:t> be a congruence relation on the group (</a:t>
            </a:r>
            <a:r>
              <a:rPr lang="en-US" altLang="zh-CN" sz="2400" i="1" dirty="0"/>
              <a:t>G</a:t>
            </a:r>
            <a:r>
              <a:rPr lang="en-US" altLang="zh-CN" sz="2400" dirty="0"/>
              <a:t>, *). Then the </a:t>
            </a:r>
            <a:r>
              <a:rPr lang="en-US" altLang="zh-CN" sz="2400" dirty="0" err="1"/>
              <a:t>semigroup</a:t>
            </a:r>
            <a:r>
              <a:rPr lang="en-US" altLang="zh-CN" sz="2400" dirty="0"/>
              <a:t> (</a:t>
            </a:r>
            <a:r>
              <a:rPr lang="en-US" altLang="zh-CN" sz="2400" i="1" dirty="0"/>
              <a:t>G</a:t>
            </a:r>
            <a:r>
              <a:rPr lang="en-US" altLang="zh-CN" sz="2400" dirty="0"/>
              <a:t>/</a:t>
            </a:r>
            <a:r>
              <a:rPr lang="en-US" altLang="zh-CN" sz="2400" i="1" dirty="0"/>
              <a:t>R</a:t>
            </a:r>
            <a:r>
              <a:rPr lang="en-US" altLang="zh-CN" sz="2400" dirty="0"/>
              <a:t>, </a:t>
            </a:r>
            <a:r>
              <a:rPr lang="en-US" altLang="zh-CN" sz="2400" dirty="0">
                <a:sym typeface="Euclid Math One" panose="05050601010101010101" pitchFamily="18" charset="2"/>
              </a:rPr>
              <a:t></a:t>
            </a:r>
            <a:r>
              <a:rPr lang="en-US" altLang="zh-CN" sz="2400" dirty="0"/>
              <a:t>) is a group, where the operation </a:t>
            </a:r>
            <a:r>
              <a:rPr lang="en-US" altLang="zh-CN" sz="2400" dirty="0">
                <a:sym typeface="Euclid Math One" panose="05050601010101010101" pitchFamily="18" charset="2"/>
              </a:rPr>
              <a:t></a:t>
            </a:r>
            <a:r>
              <a:rPr lang="en-US" altLang="zh-CN" sz="2400" dirty="0"/>
              <a:t> is defined on </a:t>
            </a:r>
            <a:r>
              <a:rPr lang="en-US" altLang="zh-CN" sz="2400" i="1" dirty="0"/>
              <a:t>G</a:t>
            </a:r>
            <a:r>
              <a:rPr lang="en-US" altLang="zh-CN" sz="2400" dirty="0"/>
              <a:t>/</a:t>
            </a:r>
            <a:r>
              <a:rPr lang="en-US" altLang="zh-CN" sz="2400" i="1" dirty="0"/>
              <a:t>R</a:t>
            </a:r>
            <a:r>
              <a:rPr lang="en-US" altLang="zh-CN" sz="2400" dirty="0"/>
              <a:t> by </a:t>
            </a:r>
            <a:r>
              <a:rPr lang="en-US" altLang="zh-CN" sz="2000" dirty="0"/>
              <a:t>[</a:t>
            </a:r>
            <a:r>
              <a:rPr lang="en-US" altLang="zh-CN" sz="2000" i="1" dirty="0"/>
              <a:t>a</a:t>
            </a:r>
            <a:r>
              <a:rPr lang="en-US" altLang="zh-CN" sz="2000" dirty="0"/>
              <a:t>]</a:t>
            </a:r>
            <a:r>
              <a:rPr lang="en-US" altLang="zh-CN" sz="2000" dirty="0">
                <a:sym typeface="Euclid Math One" panose="05050601010101010101" pitchFamily="18" charset="2"/>
              </a:rPr>
              <a:t></a:t>
            </a:r>
            <a:r>
              <a:rPr lang="en-US" altLang="zh-CN" sz="2000" dirty="0"/>
              <a:t>[</a:t>
            </a:r>
            <a:r>
              <a:rPr lang="en-US" altLang="zh-CN" sz="2000" i="1" dirty="0"/>
              <a:t>b</a:t>
            </a:r>
            <a:r>
              <a:rPr lang="en-US" altLang="zh-CN" sz="2000" dirty="0"/>
              <a:t>] = [</a:t>
            </a:r>
            <a:r>
              <a:rPr lang="en-US" altLang="zh-CN" sz="2000" i="1" dirty="0"/>
              <a:t>a</a:t>
            </a:r>
            <a:r>
              <a:rPr lang="en-US" altLang="zh-CN" sz="2000" dirty="0"/>
              <a:t>*</a:t>
            </a:r>
            <a:r>
              <a:rPr lang="en-US" altLang="zh-CN" sz="2000" i="1" dirty="0"/>
              <a:t>b</a:t>
            </a:r>
            <a:r>
              <a:rPr lang="en-US" altLang="zh-CN" sz="2000" dirty="0"/>
              <a:t>]</a:t>
            </a:r>
            <a:endParaRPr lang="zh-CN" alt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897" y="3268086"/>
            <a:ext cx="1021108" cy="83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Products and Quotients of Groups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6618" y="1825625"/>
            <a:ext cx="10587182" cy="4351338"/>
          </a:xfrm>
        </p:spPr>
        <p:txBody>
          <a:bodyPr/>
          <a:lstStyle/>
          <a:p>
            <a:r>
              <a:rPr lang="en-US" altLang="zh-CN" dirty="0"/>
              <a:t>If </a:t>
            </a:r>
            <a:r>
              <a:rPr lang="en-US" altLang="zh-CN" i="1" dirty="0"/>
              <a:t>R</a:t>
            </a:r>
            <a:r>
              <a:rPr lang="en-US" altLang="zh-CN" dirty="0"/>
              <a:t> is a congruence relation on a group </a:t>
            </a:r>
            <a:r>
              <a:rPr lang="en-US" altLang="zh-CN" i="1" dirty="0"/>
              <a:t>G</a:t>
            </a:r>
            <a:r>
              <a:rPr lang="en-US" altLang="zh-CN" dirty="0"/>
              <a:t>, then the function </a:t>
            </a:r>
          </a:p>
          <a:p>
            <a:pPr marL="0" indent="0">
              <a:buNone/>
            </a:pPr>
            <a:r>
              <a:rPr lang="en-US" altLang="zh-CN" i="1" dirty="0" err="1"/>
              <a:t>f</a:t>
            </a:r>
            <a:r>
              <a:rPr lang="en-US" altLang="zh-CN" i="1" baseline="-25000" dirty="0" err="1"/>
              <a:t>R</a:t>
            </a:r>
            <a:r>
              <a:rPr lang="en-US" altLang="zh-CN" dirty="0"/>
              <a:t>: </a:t>
            </a:r>
            <a:r>
              <a:rPr lang="en-US" altLang="zh-CN" i="1" dirty="0"/>
              <a:t>G</a:t>
            </a:r>
            <a:r>
              <a:rPr lang="en-US" altLang="zh-CN" i="1" dirty="0">
                <a:sym typeface="Symbol" panose="05050102010706020507" pitchFamily="18" charset="2"/>
              </a:rPr>
              <a:t></a:t>
            </a:r>
            <a:r>
              <a:rPr lang="en-US" altLang="zh-CN" i="1" dirty="0"/>
              <a:t>G</a:t>
            </a:r>
            <a:r>
              <a:rPr lang="en-US" altLang="zh-CN" dirty="0"/>
              <a:t>/</a:t>
            </a:r>
            <a:r>
              <a:rPr lang="en-US" altLang="zh-CN" i="1" dirty="0"/>
              <a:t>R </a:t>
            </a:r>
            <a:r>
              <a:rPr lang="en-US" altLang="zh-CN" dirty="0"/>
              <a:t>given by </a:t>
            </a:r>
            <a:r>
              <a:rPr lang="en-US" altLang="zh-CN" i="1" dirty="0" err="1"/>
              <a:t>f</a:t>
            </a:r>
            <a:r>
              <a:rPr lang="en-US" altLang="zh-CN" i="1" baseline="-25000" dirty="0" err="1"/>
              <a:t>R</a:t>
            </a:r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dirty="0"/>
              <a:t>) = [</a:t>
            </a:r>
            <a:r>
              <a:rPr lang="en-US" altLang="zh-CN" i="1" dirty="0"/>
              <a:t>a</a:t>
            </a:r>
            <a:r>
              <a:rPr lang="en-US" altLang="zh-CN" dirty="0"/>
              <a:t>] is a group homomorphism.</a:t>
            </a:r>
          </a:p>
          <a:p>
            <a:r>
              <a:rPr lang="en-US" altLang="zh-CN" dirty="0"/>
              <a:t>If </a:t>
            </a:r>
          </a:p>
          <a:p>
            <a:pPr lvl="1"/>
            <a:r>
              <a:rPr lang="en-US" altLang="zh-CN" i="1" dirty="0"/>
              <a:t>f</a:t>
            </a:r>
            <a:r>
              <a:rPr lang="en-US" altLang="zh-CN" dirty="0"/>
              <a:t>: </a:t>
            </a:r>
            <a:r>
              <a:rPr lang="en-US" altLang="zh-CN" i="1" dirty="0"/>
              <a:t>G</a:t>
            </a:r>
            <a:r>
              <a:rPr lang="en-US" altLang="zh-CN" i="1" dirty="0">
                <a:sym typeface="Symbol" panose="05050102010706020507" pitchFamily="18" charset="2"/>
              </a:rPr>
              <a:t></a:t>
            </a:r>
            <a:r>
              <a:rPr lang="en-US" altLang="zh-CN" i="1" dirty="0"/>
              <a:t>G</a:t>
            </a:r>
            <a:r>
              <a:rPr lang="en-US" altLang="zh-CN" dirty="0"/>
              <a:t>' is a homomorphism from the group (</a:t>
            </a:r>
            <a:r>
              <a:rPr lang="en-US" altLang="zh-CN" i="1" dirty="0"/>
              <a:t>G</a:t>
            </a:r>
            <a:r>
              <a:rPr lang="en-US" altLang="zh-CN" dirty="0"/>
              <a:t>, *) </a:t>
            </a:r>
            <a:r>
              <a:rPr lang="en-US" altLang="zh-CN" i="1" dirty="0">
                <a:solidFill>
                  <a:schemeClr val="hlink"/>
                </a:solidFill>
              </a:rPr>
              <a:t>onto</a:t>
            </a:r>
            <a:r>
              <a:rPr lang="en-US" altLang="zh-CN" dirty="0"/>
              <a:t> the group (</a:t>
            </a:r>
            <a:r>
              <a:rPr lang="en-US" altLang="zh-CN" i="1" dirty="0"/>
              <a:t>G</a:t>
            </a:r>
            <a:r>
              <a:rPr lang="en-US" altLang="zh-CN" dirty="0"/>
              <a:t>', *'), and </a:t>
            </a:r>
          </a:p>
          <a:p>
            <a:pPr lvl="1"/>
            <a:r>
              <a:rPr lang="en-US" altLang="zh-CN" i="1" dirty="0"/>
              <a:t>R</a:t>
            </a:r>
            <a:r>
              <a:rPr lang="en-US" altLang="zh-CN" dirty="0"/>
              <a:t> is the relation defined on </a:t>
            </a:r>
            <a:r>
              <a:rPr lang="en-US" altLang="zh-CN" i="1" dirty="0"/>
              <a:t>G</a:t>
            </a:r>
            <a:r>
              <a:rPr lang="en-US" altLang="zh-CN" dirty="0"/>
              <a:t> by  </a:t>
            </a:r>
            <a:r>
              <a:rPr lang="en-US" altLang="zh-CN" i="1" dirty="0"/>
              <a:t>a</a:t>
            </a:r>
            <a:r>
              <a:rPr lang="en-US" altLang="zh-CN" dirty="0"/>
              <a:t> </a:t>
            </a:r>
            <a:r>
              <a:rPr lang="en-US" altLang="zh-CN" i="1" dirty="0"/>
              <a:t>R</a:t>
            </a:r>
            <a:r>
              <a:rPr lang="en-US" altLang="zh-CN" dirty="0"/>
              <a:t> </a:t>
            </a:r>
            <a:r>
              <a:rPr lang="en-US" altLang="zh-CN" i="1" dirty="0"/>
              <a:t>b</a:t>
            </a:r>
            <a:r>
              <a:rPr lang="en-US" altLang="zh-CN" dirty="0"/>
              <a:t> </a:t>
            </a:r>
            <a:r>
              <a:rPr lang="en-US" altLang="zh-CN" i="1" dirty="0">
                <a:solidFill>
                  <a:schemeClr val="hlink"/>
                </a:solidFill>
              </a:rPr>
              <a:t>if and only if</a:t>
            </a:r>
            <a:r>
              <a:rPr lang="en-US" altLang="zh-CN" dirty="0"/>
              <a:t>  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dirty="0"/>
              <a:t>) = 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), for </a:t>
            </a:r>
            <a:r>
              <a:rPr lang="en-US" altLang="zh-CN" i="1" dirty="0"/>
              <a:t>a</a:t>
            </a:r>
            <a:r>
              <a:rPr lang="en-US" altLang="zh-CN" dirty="0"/>
              <a:t> and </a:t>
            </a:r>
            <a:r>
              <a:rPr lang="en-US" altLang="zh-CN" i="1" dirty="0"/>
              <a:t>b</a:t>
            </a:r>
            <a:r>
              <a:rPr lang="en-US" altLang="zh-CN" dirty="0"/>
              <a:t> in </a:t>
            </a:r>
            <a:r>
              <a:rPr lang="en-US" altLang="zh-CN" i="1" dirty="0"/>
              <a:t>G</a:t>
            </a:r>
            <a:endParaRPr lang="en-US" altLang="zh-CN" dirty="0"/>
          </a:p>
          <a:p>
            <a:r>
              <a:rPr lang="en-US" altLang="zh-CN" dirty="0"/>
              <a:t>Then</a:t>
            </a:r>
          </a:p>
          <a:p>
            <a:pPr lvl="1"/>
            <a:r>
              <a:rPr lang="en-US" altLang="zh-CN" i="1" dirty="0"/>
              <a:t>R</a:t>
            </a:r>
            <a:r>
              <a:rPr lang="en-US" altLang="zh-CN" dirty="0"/>
              <a:t> is a congruence relation.</a:t>
            </a:r>
          </a:p>
          <a:p>
            <a:pPr lvl="1"/>
            <a:r>
              <a:rPr lang="en-US" altLang="zh-CN" dirty="0"/>
              <a:t>The function </a:t>
            </a:r>
            <a:r>
              <a:rPr lang="en-US" altLang="zh-CN" i="1" dirty="0"/>
              <a:t>f</a:t>
            </a:r>
            <a:r>
              <a:rPr lang="en-US" altLang="zh-CN" dirty="0"/>
              <a:t>: </a:t>
            </a:r>
            <a:r>
              <a:rPr lang="en-US" altLang="zh-CN" i="1" dirty="0"/>
              <a:t>G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</a:t>
            </a:r>
            <a:r>
              <a:rPr lang="en-US" altLang="zh-CN" i="1" dirty="0"/>
              <a:t>G</a:t>
            </a:r>
            <a:r>
              <a:rPr lang="en-US" altLang="zh-CN" dirty="0"/>
              <a:t>', given by </a:t>
            </a:r>
            <a:r>
              <a:rPr lang="en-US" altLang="zh-CN" i="1" dirty="0"/>
              <a:t>f</a:t>
            </a:r>
            <a:r>
              <a:rPr lang="en-US" altLang="zh-CN" dirty="0"/>
              <a:t>([</a:t>
            </a:r>
            <a:r>
              <a:rPr lang="en-US" altLang="zh-CN" i="1" dirty="0"/>
              <a:t>a</a:t>
            </a:r>
            <a:r>
              <a:rPr lang="en-US" altLang="zh-CN" dirty="0"/>
              <a:t>]) = 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dirty="0"/>
              <a:t>) is an isomorphism from the group (</a:t>
            </a:r>
            <a:r>
              <a:rPr lang="en-US" altLang="zh-CN" i="1" dirty="0"/>
              <a:t>G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, </a:t>
            </a:r>
            <a:r>
              <a:rPr lang="en-US" altLang="zh-CN" dirty="0">
                <a:sym typeface="Euclid Math One" panose="05050601010101010101" pitchFamily="18" charset="2"/>
              </a:rPr>
              <a:t></a:t>
            </a:r>
            <a:r>
              <a:rPr lang="en-US" altLang="zh-CN" dirty="0"/>
              <a:t>) onto the group (</a:t>
            </a:r>
            <a:r>
              <a:rPr lang="en-US" altLang="zh-CN" i="1" dirty="0"/>
              <a:t>G</a:t>
            </a:r>
            <a:r>
              <a:rPr lang="en-US" altLang="zh-CN" dirty="0"/>
              <a:t>', *' ).</a:t>
            </a:r>
            <a:endParaRPr lang="zh-CN" altLang="zh-CN" dirty="0"/>
          </a:p>
          <a:p>
            <a:endParaRPr lang="zh-CN" altLang="en-US" dirty="0"/>
          </a:p>
        </p:txBody>
      </p:sp>
      <p:grpSp>
        <p:nvGrpSpPr>
          <p:cNvPr id="4" name="Group 9"/>
          <p:cNvGrpSpPr/>
          <p:nvPr/>
        </p:nvGrpSpPr>
        <p:grpSpPr bwMode="auto">
          <a:xfrm>
            <a:off x="9896910" y="579871"/>
            <a:ext cx="2101128" cy="1784639"/>
            <a:chOff x="1670" y="1389"/>
            <a:chExt cx="1876" cy="1902"/>
          </a:xfrm>
        </p:grpSpPr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1927" y="1706"/>
              <a:ext cx="1361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>
              <a:off x="1882" y="1888"/>
              <a:ext cx="636" cy="1044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 flipV="1">
              <a:off x="2744" y="1842"/>
              <a:ext cx="590" cy="1044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headEnd type="arrow" w="lg" len="lg"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1670" y="1600"/>
              <a:ext cx="27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>
                  <a:solidFill>
                    <a:schemeClr val="folHlink"/>
                  </a:solidFill>
                  <a:ea typeface="楷体_GB2312" pitchFamily="49" charset="-122"/>
                </a:rPr>
                <a:t>S</a:t>
              </a: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3258" y="1570"/>
              <a:ext cx="288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>
                  <a:solidFill>
                    <a:schemeClr val="folHlink"/>
                  </a:solidFill>
                  <a:ea typeface="楷体_GB2312" pitchFamily="49" charset="-122"/>
                </a:rPr>
                <a:t>T</a:t>
              </a: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2427" y="2886"/>
              <a:ext cx="493" cy="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 dirty="0">
                  <a:solidFill>
                    <a:schemeClr val="folHlink"/>
                  </a:solidFill>
                  <a:ea typeface="楷体_GB2312" pitchFamily="49" charset="-122"/>
                </a:rPr>
                <a:t>S/R</a:t>
              </a:r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1791" y="2205"/>
              <a:ext cx="31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>
                  <a:solidFill>
                    <a:schemeClr val="folHlink"/>
                  </a:solidFill>
                  <a:ea typeface="楷体_GB2312" pitchFamily="49" charset="-122"/>
                </a:rPr>
                <a:t>f</a:t>
              </a:r>
              <a:r>
                <a:rPr lang="en-US" altLang="zh-CN" sz="2400" i="1" baseline="-25000">
                  <a:solidFill>
                    <a:schemeClr val="folHlink"/>
                  </a:solidFill>
                  <a:ea typeface="楷体_GB2312" pitchFamily="49" charset="-122"/>
                </a:rPr>
                <a:t>R</a:t>
              </a: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3107" y="2205"/>
              <a:ext cx="21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>
                  <a:solidFill>
                    <a:schemeClr val="folHlink"/>
                  </a:solidFill>
                  <a:ea typeface="楷体_GB2312" pitchFamily="49" charset="-122"/>
                </a:rPr>
                <a:t>f</a:t>
              </a:r>
            </a:p>
          </p:txBody>
        </p:sp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2472" y="1389"/>
              <a:ext cx="21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CN" sz="2400" i="1">
                  <a:solidFill>
                    <a:schemeClr val="folHlink"/>
                  </a:solidFill>
                  <a:ea typeface="楷体_GB2312" pitchFamily="49" charset="-122"/>
                </a:rPr>
                <a:t>f</a:t>
              </a:r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3152" y="2251"/>
              <a:ext cx="137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sz="2400" dirty="0"/>
              <a:t>Let </a:t>
            </a:r>
            <a:r>
              <a:rPr lang="en-US" altLang="zh-CN" sz="2000" i="1" dirty="0"/>
              <a:t>H</a:t>
            </a:r>
            <a:r>
              <a:rPr lang="en-US" altLang="zh-CN" sz="2000" dirty="0"/>
              <a:t> be a subgroup of a group </a:t>
            </a:r>
            <a:r>
              <a:rPr lang="en-US" altLang="zh-CN" sz="2000" i="1" dirty="0"/>
              <a:t>G, a</a:t>
            </a:r>
            <a:r>
              <a:rPr lang="en-US" altLang="zh-CN" sz="2000" dirty="0"/>
              <a:t> </a:t>
            </a:r>
            <a:r>
              <a:rPr lang="en-US" altLang="zh-CN" sz="2000" dirty="0">
                <a:sym typeface="Symbol" panose="05050102010706020507" pitchFamily="18" charset="2"/>
              </a:rPr>
              <a:t> </a:t>
            </a:r>
            <a:r>
              <a:rPr lang="en-US" altLang="zh-CN" sz="2000" i="1" dirty="0"/>
              <a:t>G</a:t>
            </a:r>
            <a:endParaRPr lang="en-US" altLang="zh-CN" sz="2000" dirty="0"/>
          </a:p>
          <a:p>
            <a:pPr lvl="1"/>
            <a:r>
              <a:rPr lang="en-US" altLang="zh-CN" sz="2000" dirty="0"/>
              <a:t>The </a:t>
            </a:r>
            <a:r>
              <a:rPr lang="en-US" altLang="zh-CN" sz="2000" i="1" dirty="0">
                <a:solidFill>
                  <a:srgbClr val="FF3300"/>
                </a:solidFill>
              </a:rPr>
              <a:t>left </a:t>
            </a:r>
            <a:r>
              <a:rPr lang="en-US" altLang="zh-CN" sz="2000" i="1" dirty="0" err="1">
                <a:solidFill>
                  <a:srgbClr val="FF3300"/>
                </a:solidFill>
              </a:rPr>
              <a:t>coset</a:t>
            </a:r>
            <a:r>
              <a:rPr lang="en-US" altLang="zh-CN" sz="2000" dirty="0"/>
              <a:t>(</a:t>
            </a:r>
            <a:r>
              <a:rPr lang="zh-CN" altLang="en-US" sz="2000" dirty="0"/>
              <a:t>左陪集</a:t>
            </a:r>
            <a:r>
              <a:rPr lang="en-US" altLang="zh-CN" sz="2000" dirty="0"/>
              <a:t>) of </a:t>
            </a:r>
            <a:r>
              <a:rPr lang="en-US" altLang="zh-CN" sz="2000" i="1" dirty="0"/>
              <a:t>H</a:t>
            </a:r>
            <a:r>
              <a:rPr lang="en-US" altLang="zh-CN" sz="2000" dirty="0"/>
              <a:t> in </a:t>
            </a:r>
            <a:r>
              <a:rPr lang="en-US" altLang="zh-CN" sz="2000" i="1" dirty="0"/>
              <a:t>G</a:t>
            </a:r>
            <a:r>
              <a:rPr lang="en-US" altLang="zh-CN" sz="2000" dirty="0"/>
              <a:t> determined by </a:t>
            </a:r>
            <a:r>
              <a:rPr lang="en-US" altLang="zh-CN" sz="2000" i="1" dirty="0"/>
              <a:t>a</a:t>
            </a:r>
            <a:r>
              <a:rPr lang="en-US" altLang="zh-CN" sz="2000" dirty="0"/>
              <a:t> is the set </a:t>
            </a:r>
            <a:r>
              <a:rPr lang="en-US" altLang="zh-CN" sz="1600" i="1" dirty="0" err="1"/>
              <a:t>aH</a:t>
            </a:r>
            <a:r>
              <a:rPr lang="en-US" altLang="zh-CN" sz="1600" dirty="0"/>
              <a:t> = {</a:t>
            </a:r>
            <a:r>
              <a:rPr lang="en-US" altLang="zh-CN" sz="1600" i="1" dirty="0"/>
              <a:t>ah</a:t>
            </a:r>
            <a:r>
              <a:rPr lang="en-US" altLang="zh-CN" sz="1600" dirty="0"/>
              <a:t>| </a:t>
            </a:r>
            <a:r>
              <a:rPr lang="en-US" altLang="zh-CN" sz="1600" i="1" dirty="0"/>
              <a:t>h</a:t>
            </a:r>
            <a:r>
              <a:rPr lang="en-US" altLang="zh-CN" sz="1600" dirty="0"/>
              <a:t> </a:t>
            </a:r>
            <a:r>
              <a:rPr lang="en-US" altLang="zh-CN" sz="1600" dirty="0">
                <a:sym typeface="Symbol" panose="05050102010706020507" pitchFamily="18" charset="2"/>
              </a:rPr>
              <a:t> </a:t>
            </a:r>
            <a:r>
              <a:rPr lang="en-US" altLang="zh-CN" sz="1600" dirty="0"/>
              <a:t> </a:t>
            </a:r>
            <a:r>
              <a:rPr lang="en-US" altLang="zh-CN" sz="1600" i="1" dirty="0"/>
              <a:t>H</a:t>
            </a:r>
            <a:r>
              <a:rPr lang="en-US" altLang="zh-CN" sz="1600" dirty="0"/>
              <a:t>}</a:t>
            </a:r>
          </a:p>
          <a:p>
            <a:pPr lvl="1"/>
            <a:r>
              <a:rPr lang="en-US" altLang="zh-CN" sz="2000" dirty="0"/>
              <a:t>The </a:t>
            </a:r>
            <a:r>
              <a:rPr lang="en-US" altLang="zh-CN" sz="2000" i="1" dirty="0">
                <a:solidFill>
                  <a:srgbClr val="FF3300"/>
                </a:solidFill>
              </a:rPr>
              <a:t>right </a:t>
            </a:r>
            <a:r>
              <a:rPr lang="en-US" altLang="zh-CN" sz="2000" i="1" dirty="0" err="1">
                <a:solidFill>
                  <a:srgbClr val="FF3300"/>
                </a:solidFill>
              </a:rPr>
              <a:t>coset</a:t>
            </a:r>
            <a:r>
              <a:rPr lang="en-US" altLang="zh-CN" sz="2000" i="1" dirty="0">
                <a:solidFill>
                  <a:srgbClr val="FF3300"/>
                </a:solidFill>
              </a:rPr>
              <a:t> </a:t>
            </a:r>
            <a:r>
              <a:rPr lang="en-US" altLang="zh-CN" sz="2000" dirty="0"/>
              <a:t>(</a:t>
            </a:r>
            <a:r>
              <a:rPr lang="zh-CN" altLang="en-US" sz="2000" dirty="0"/>
              <a:t>右陪集</a:t>
            </a:r>
            <a:r>
              <a:rPr lang="en-US" altLang="zh-CN" sz="2000" dirty="0"/>
              <a:t>) of </a:t>
            </a:r>
            <a:r>
              <a:rPr lang="en-US" altLang="zh-CN" sz="2000" i="1" dirty="0"/>
              <a:t>H</a:t>
            </a:r>
            <a:r>
              <a:rPr lang="en-US" altLang="zh-CN" sz="2000" dirty="0"/>
              <a:t> in </a:t>
            </a:r>
            <a:r>
              <a:rPr lang="en-US" altLang="zh-CN" sz="2000" i="1" dirty="0"/>
              <a:t>G</a:t>
            </a:r>
            <a:r>
              <a:rPr lang="en-US" altLang="zh-CN" sz="2000" dirty="0"/>
              <a:t> determined by </a:t>
            </a:r>
            <a:r>
              <a:rPr lang="en-US" altLang="zh-CN" sz="2000" i="1" dirty="0"/>
              <a:t>a</a:t>
            </a:r>
            <a:r>
              <a:rPr lang="en-US" altLang="zh-CN" sz="2000" dirty="0"/>
              <a:t> is the set </a:t>
            </a:r>
            <a:r>
              <a:rPr lang="en-US" altLang="zh-CN" sz="1600" i="1" dirty="0"/>
              <a:t>Ha</a:t>
            </a:r>
            <a:r>
              <a:rPr lang="en-US" altLang="zh-CN" sz="1600" dirty="0"/>
              <a:t> = {</a:t>
            </a:r>
            <a:r>
              <a:rPr lang="en-US" altLang="zh-CN" sz="1600" i="1" dirty="0"/>
              <a:t>ha</a:t>
            </a:r>
            <a:r>
              <a:rPr lang="en-US" altLang="zh-CN" sz="1600" dirty="0"/>
              <a:t> | </a:t>
            </a:r>
            <a:r>
              <a:rPr lang="en-US" altLang="zh-CN" sz="1600" i="1" dirty="0"/>
              <a:t>h</a:t>
            </a:r>
            <a:r>
              <a:rPr lang="en-US" altLang="zh-CN" sz="1600" dirty="0"/>
              <a:t> </a:t>
            </a:r>
            <a:r>
              <a:rPr lang="en-US" altLang="zh-CN" sz="1600" dirty="0">
                <a:sym typeface="Symbol" panose="05050102010706020507" pitchFamily="18" charset="2"/>
              </a:rPr>
              <a:t> </a:t>
            </a:r>
            <a:r>
              <a:rPr lang="en-US" altLang="zh-CN" sz="1600" dirty="0"/>
              <a:t> </a:t>
            </a:r>
            <a:r>
              <a:rPr lang="en-US" altLang="zh-CN" sz="1600" i="1" dirty="0"/>
              <a:t>H</a:t>
            </a:r>
            <a:r>
              <a:rPr lang="en-US" altLang="zh-CN" sz="1600" dirty="0"/>
              <a:t>}</a:t>
            </a:r>
          </a:p>
          <a:p>
            <a:pPr lvl="1"/>
            <a:r>
              <a:rPr lang="en-US" altLang="zh-CN" sz="2000" dirty="0"/>
              <a:t>A subgroup </a:t>
            </a:r>
            <a:r>
              <a:rPr lang="en-US" altLang="zh-CN" sz="2000" i="1" dirty="0"/>
              <a:t>H</a:t>
            </a:r>
            <a:r>
              <a:rPr lang="en-US" altLang="zh-CN" sz="2000" dirty="0"/>
              <a:t> of </a:t>
            </a:r>
            <a:r>
              <a:rPr lang="en-US" altLang="zh-CN" sz="2000" i="1" dirty="0"/>
              <a:t>G</a:t>
            </a:r>
            <a:r>
              <a:rPr lang="en-US" altLang="zh-CN" sz="2000" dirty="0"/>
              <a:t> is </a:t>
            </a:r>
            <a:r>
              <a:rPr lang="en-US" altLang="zh-CN" sz="2000" i="1" dirty="0">
                <a:solidFill>
                  <a:srgbClr val="FF3300"/>
                </a:solidFill>
              </a:rPr>
              <a:t>normal</a:t>
            </a:r>
            <a:r>
              <a:rPr lang="en-US" altLang="zh-CN" sz="2000" dirty="0">
                <a:solidFill>
                  <a:srgbClr val="FF3300"/>
                </a:solidFill>
              </a:rPr>
              <a:t>(</a:t>
            </a:r>
            <a:r>
              <a:rPr lang="zh-CN" altLang="en-US" sz="2000" dirty="0">
                <a:solidFill>
                  <a:srgbClr val="FF3300"/>
                </a:solidFill>
              </a:rPr>
              <a:t>正规子群</a:t>
            </a:r>
            <a:r>
              <a:rPr lang="en-US" altLang="zh-CN" sz="2000" dirty="0">
                <a:solidFill>
                  <a:srgbClr val="FF3300"/>
                </a:solidFill>
              </a:rPr>
              <a:t>)</a:t>
            </a:r>
            <a:r>
              <a:rPr lang="en-US" altLang="zh-CN" sz="2000" dirty="0"/>
              <a:t> if </a:t>
            </a:r>
            <a:r>
              <a:rPr lang="en-US" altLang="zh-CN" sz="1600" i="1" dirty="0" err="1"/>
              <a:t>aH</a:t>
            </a:r>
            <a:r>
              <a:rPr lang="en-US" altLang="zh-CN" sz="1600" dirty="0"/>
              <a:t> = </a:t>
            </a:r>
            <a:r>
              <a:rPr lang="en-US" altLang="zh-CN" sz="1600" i="1" dirty="0"/>
              <a:t>Ha</a:t>
            </a:r>
            <a:r>
              <a:rPr lang="en-US" altLang="zh-CN" sz="1600" dirty="0"/>
              <a:t>, for all </a:t>
            </a:r>
            <a:r>
              <a:rPr lang="en-US" altLang="zh-CN" sz="1600" i="1" dirty="0"/>
              <a:t>a</a:t>
            </a:r>
            <a:r>
              <a:rPr lang="en-US" altLang="zh-CN" sz="1600" dirty="0"/>
              <a:t> in </a:t>
            </a:r>
            <a:r>
              <a:rPr lang="en-US" altLang="zh-CN" sz="1600" i="1" dirty="0"/>
              <a:t>G</a:t>
            </a:r>
          </a:p>
          <a:p>
            <a:r>
              <a:rPr lang="en-US" altLang="zh-CN" dirty="0"/>
              <a:t>Let </a:t>
            </a:r>
          </a:p>
          <a:p>
            <a:pPr lvl="1"/>
            <a:r>
              <a:rPr lang="en-US" altLang="zh-CN" i="1" dirty="0"/>
              <a:t>R</a:t>
            </a:r>
            <a:r>
              <a:rPr lang="en-US" altLang="zh-CN" dirty="0"/>
              <a:t> be a congruence relation on a group </a:t>
            </a:r>
            <a:r>
              <a:rPr lang="en-US" altLang="zh-CN" i="1" dirty="0"/>
              <a:t>G</a:t>
            </a:r>
            <a:endParaRPr lang="en-US" altLang="zh-CN" dirty="0"/>
          </a:p>
          <a:p>
            <a:pPr lvl="1"/>
            <a:r>
              <a:rPr lang="en-US" altLang="zh-CN" i="1" dirty="0"/>
              <a:t>H</a:t>
            </a:r>
            <a:r>
              <a:rPr lang="en-US" altLang="zh-CN" dirty="0"/>
              <a:t> = [</a:t>
            </a:r>
            <a:r>
              <a:rPr lang="en-US" altLang="zh-CN" i="1" dirty="0"/>
              <a:t>e</a:t>
            </a:r>
            <a:r>
              <a:rPr lang="en-US" altLang="zh-CN" dirty="0"/>
              <a:t>], the equivalence class containing the identity.</a:t>
            </a:r>
          </a:p>
          <a:p>
            <a:r>
              <a:rPr lang="en-US" altLang="zh-CN" dirty="0"/>
              <a:t>Then</a:t>
            </a:r>
          </a:p>
          <a:p>
            <a:pPr lvl="1"/>
            <a:r>
              <a:rPr lang="en-US" altLang="zh-CN" i="1" dirty="0"/>
              <a:t>H </a:t>
            </a:r>
            <a:r>
              <a:rPr lang="en-US" altLang="zh-CN" dirty="0"/>
              <a:t>is a normal subgroup of </a:t>
            </a:r>
            <a:r>
              <a:rPr lang="en-US" altLang="zh-CN" i="1" dirty="0"/>
              <a:t>G</a:t>
            </a:r>
          </a:p>
          <a:p>
            <a:pPr lvl="1"/>
            <a:r>
              <a:rPr lang="en-US" altLang="zh-CN" dirty="0"/>
              <a:t>[</a:t>
            </a:r>
            <a:r>
              <a:rPr lang="en-US" altLang="zh-CN" i="1" dirty="0"/>
              <a:t>a</a:t>
            </a:r>
            <a:r>
              <a:rPr lang="en-US" altLang="zh-CN" dirty="0"/>
              <a:t>] = </a:t>
            </a:r>
            <a:r>
              <a:rPr lang="en-US" altLang="zh-CN" i="1" dirty="0" err="1"/>
              <a:t>aH</a:t>
            </a:r>
            <a:r>
              <a:rPr lang="en-US" altLang="zh-CN" dirty="0"/>
              <a:t> = </a:t>
            </a:r>
            <a:r>
              <a:rPr lang="en-US" altLang="zh-CN" i="1" dirty="0"/>
              <a:t>Ha</a:t>
            </a:r>
            <a:r>
              <a:rPr lang="en-US" altLang="zh-CN" dirty="0"/>
              <a:t>, for each</a:t>
            </a:r>
            <a:r>
              <a:rPr lang="en-US" altLang="zh-CN" i="1" dirty="0"/>
              <a:t> a</a:t>
            </a:r>
            <a:r>
              <a:rPr lang="en-US" altLang="zh-CN" dirty="0">
                <a:sym typeface="Symbol" panose="05050102010706020507" pitchFamily="18" charset="2"/>
              </a:rPr>
              <a:t>  </a:t>
            </a:r>
            <a:r>
              <a:rPr lang="en-US" altLang="zh-CN" i="1" dirty="0"/>
              <a:t>G</a:t>
            </a:r>
            <a:endParaRPr lang="zh-CN" altLang="en-US" i="1" dirty="0"/>
          </a:p>
          <a:p>
            <a:r>
              <a:rPr lang="en-US" altLang="zh-CN" dirty="0"/>
              <a:t>The quotient group </a:t>
            </a:r>
            <a:r>
              <a:rPr lang="en-US" altLang="zh-CN" i="1" dirty="0"/>
              <a:t>G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 consists of all the left </a:t>
            </a:r>
            <a:r>
              <a:rPr lang="en-US" altLang="zh-CN" dirty="0" err="1"/>
              <a:t>cosets</a:t>
            </a:r>
            <a:r>
              <a:rPr lang="en-US" altLang="zh-CN" dirty="0"/>
              <a:t> of </a:t>
            </a:r>
            <a:r>
              <a:rPr lang="en-US" altLang="zh-CN" i="1" dirty="0"/>
              <a:t>N</a:t>
            </a:r>
            <a:r>
              <a:rPr lang="en-US" altLang="zh-CN" dirty="0"/>
              <a:t> = [</a:t>
            </a:r>
            <a:r>
              <a:rPr lang="en-US" altLang="zh-CN" i="1" dirty="0"/>
              <a:t>e</a:t>
            </a:r>
            <a:r>
              <a:rPr lang="en-US" altLang="zh-CN" dirty="0"/>
              <a:t>].</a:t>
            </a:r>
          </a:p>
          <a:p>
            <a:pPr lvl="1"/>
            <a:r>
              <a:rPr lang="en-US" altLang="zh-CN" dirty="0"/>
              <a:t> The operation in </a:t>
            </a:r>
            <a:r>
              <a:rPr lang="en-US" altLang="zh-CN" i="1" dirty="0"/>
              <a:t>G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 is given by (</a:t>
            </a:r>
            <a:r>
              <a:rPr lang="en-US" altLang="zh-CN" i="1" dirty="0" err="1"/>
              <a:t>aN</a:t>
            </a:r>
            <a:r>
              <a:rPr lang="en-US" altLang="zh-CN" dirty="0"/>
              <a:t>)(</a:t>
            </a:r>
            <a:r>
              <a:rPr lang="en-US" altLang="zh-CN" i="1" dirty="0" err="1"/>
              <a:t>bN</a:t>
            </a:r>
            <a:r>
              <a:rPr lang="en-US" altLang="zh-CN" dirty="0"/>
              <a:t>) = [</a:t>
            </a:r>
            <a:r>
              <a:rPr lang="en-US" altLang="zh-CN" i="1" dirty="0"/>
              <a:t>a</a:t>
            </a:r>
            <a:r>
              <a:rPr lang="en-US" altLang="zh-CN" dirty="0"/>
              <a:t>]</a:t>
            </a:r>
            <a:r>
              <a:rPr lang="en-US" altLang="zh-CN" dirty="0">
                <a:sym typeface="Euclid Math One" panose="05050601010101010101" pitchFamily="18" charset="2"/>
              </a:rPr>
              <a:t></a:t>
            </a:r>
            <a:r>
              <a:rPr lang="en-US" altLang="zh-CN" dirty="0"/>
              <a:t>[</a:t>
            </a:r>
            <a:r>
              <a:rPr lang="en-US" altLang="zh-CN" i="1" dirty="0"/>
              <a:t>b</a:t>
            </a:r>
            <a:r>
              <a:rPr lang="en-US" altLang="zh-CN" dirty="0"/>
              <a:t>] = [</a:t>
            </a:r>
            <a:r>
              <a:rPr lang="en-US" altLang="zh-CN" i="1" dirty="0"/>
              <a:t>ab</a:t>
            </a:r>
            <a:r>
              <a:rPr lang="en-US" altLang="zh-CN" dirty="0"/>
              <a:t>] = </a:t>
            </a:r>
            <a:r>
              <a:rPr lang="en-US" altLang="zh-CN" i="1" dirty="0" err="1"/>
              <a:t>abN</a:t>
            </a:r>
            <a:r>
              <a:rPr lang="en-US" altLang="zh-CN" dirty="0"/>
              <a:t> </a:t>
            </a:r>
          </a:p>
          <a:p>
            <a:pPr lvl="1"/>
            <a:r>
              <a:rPr lang="en-US" altLang="zh-CN" dirty="0"/>
              <a:t>and the function </a:t>
            </a:r>
            <a:r>
              <a:rPr lang="en-US" altLang="zh-CN" i="1" dirty="0" err="1"/>
              <a:t>f</a:t>
            </a:r>
            <a:r>
              <a:rPr lang="en-US" altLang="zh-CN" i="1" baseline="-25000" dirty="0" err="1"/>
              <a:t>R</a:t>
            </a:r>
            <a:r>
              <a:rPr lang="en-US" altLang="zh-CN" dirty="0"/>
              <a:t>: </a:t>
            </a:r>
            <a:r>
              <a:rPr lang="en-US" altLang="zh-CN" i="1" dirty="0"/>
              <a:t>G</a:t>
            </a:r>
            <a:r>
              <a:rPr lang="en-US" altLang="zh-CN" dirty="0">
                <a:sym typeface="Symbol" panose="05050102010706020507" pitchFamily="18" charset="2"/>
              </a:rPr>
              <a:t> </a:t>
            </a:r>
            <a:r>
              <a:rPr lang="en-US" altLang="zh-CN" i="1" dirty="0"/>
              <a:t>G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, defined by </a:t>
            </a:r>
            <a:r>
              <a:rPr lang="en-US" altLang="zh-CN" i="1" dirty="0" err="1"/>
              <a:t>f</a:t>
            </a:r>
            <a:r>
              <a:rPr lang="en-US" altLang="zh-CN" i="1" baseline="-25000" dirty="0" err="1"/>
              <a:t>R</a:t>
            </a:r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dirty="0"/>
              <a:t>) = </a:t>
            </a:r>
            <a:r>
              <a:rPr lang="en-US" altLang="zh-CN" i="1" dirty="0" err="1"/>
              <a:t>aN</a:t>
            </a:r>
            <a:r>
              <a:rPr lang="en-US" altLang="zh-CN" i="1" dirty="0"/>
              <a:t> </a:t>
            </a:r>
            <a:r>
              <a:rPr lang="en-US" altLang="zh-CN" dirty="0"/>
              <a:t>is a homomorphism from </a:t>
            </a:r>
            <a:r>
              <a:rPr lang="en-US" altLang="zh-CN" i="1" dirty="0"/>
              <a:t>G</a:t>
            </a:r>
            <a:r>
              <a:rPr lang="en-US" altLang="zh-CN" dirty="0"/>
              <a:t> onto </a:t>
            </a:r>
            <a:r>
              <a:rPr lang="en-US" altLang="zh-CN" i="1" dirty="0"/>
              <a:t>G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. For this reason, we will often write </a:t>
            </a:r>
            <a:r>
              <a:rPr lang="en-US" altLang="zh-CN" i="1" dirty="0"/>
              <a:t>G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 as </a:t>
            </a:r>
            <a:r>
              <a:rPr lang="en-US" altLang="zh-CN" i="1" dirty="0"/>
              <a:t>G</a:t>
            </a:r>
            <a:r>
              <a:rPr lang="en-US" altLang="zh-CN" dirty="0"/>
              <a:t>/</a:t>
            </a:r>
            <a:r>
              <a:rPr lang="en-US" altLang="zh-CN" i="1" dirty="0"/>
              <a:t>N</a:t>
            </a:r>
            <a:r>
              <a:rPr lang="en-US" altLang="zh-CN" dirty="0"/>
              <a:t>.</a:t>
            </a:r>
            <a:endParaRPr lang="zh-CN" altLang="en-US" dirty="0"/>
          </a:p>
          <a:p>
            <a:pPr lvl="1"/>
            <a:endParaRPr lang="zh-CN" altLang="zh-CN" sz="16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9.1 Relations and Their Properties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8128" y="1690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Ordered pair</a:t>
            </a:r>
          </a:p>
          <a:p>
            <a:r>
              <a:rPr lang="en-US" altLang="zh-CN" dirty="0">
                <a:solidFill>
                  <a:srgbClr val="003399"/>
                </a:solidFill>
              </a:rPr>
              <a:t>Cartesian product</a:t>
            </a:r>
          </a:p>
          <a:p>
            <a:r>
              <a:rPr lang="en-US" altLang="zh-CN" dirty="0"/>
              <a:t>Partitions</a:t>
            </a:r>
          </a:p>
          <a:p>
            <a:r>
              <a:rPr lang="en-US" altLang="zh-CN" dirty="0"/>
              <a:t>Definition</a:t>
            </a:r>
          </a:p>
          <a:p>
            <a:pPr lvl="1"/>
            <a:r>
              <a:rPr lang="en-US" altLang="zh-CN" dirty="0"/>
              <a:t>Let </a:t>
            </a:r>
            <a:r>
              <a:rPr lang="en-US" altLang="zh-CN" i="1" dirty="0"/>
              <a:t>A</a:t>
            </a:r>
            <a:r>
              <a:rPr lang="en-US" altLang="zh-CN" dirty="0"/>
              <a:t> and </a:t>
            </a:r>
            <a:r>
              <a:rPr lang="en-US" altLang="zh-CN" i="1" dirty="0"/>
              <a:t>B</a:t>
            </a:r>
            <a:r>
              <a:rPr lang="en-US" altLang="zh-CN" dirty="0"/>
              <a:t> be nonempty sets. A </a:t>
            </a:r>
            <a:r>
              <a:rPr lang="en-US" altLang="zh-CN" i="1" dirty="0">
                <a:solidFill>
                  <a:schemeClr val="hlink"/>
                </a:solidFill>
              </a:rPr>
              <a:t>relation R from A to B</a:t>
            </a:r>
            <a:r>
              <a:rPr lang="en-US" altLang="zh-CN" dirty="0"/>
              <a:t> is a subset of </a:t>
            </a:r>
            <a:r>
              <a:rPr lang="en-US" altLang="zh-CN" i="1" dirty="0"/>
              <a:t>A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</a:t>
            </a:r>
            <a:r>
              <a:rPr lang="en-US" altLang="zh-CN" dirty="0"/>
              <a:t> </a:t>
            </a:r>
            <a:r>
              <a:rPr lang="en-US" altLang="zh-CN" i="1" dirty="0"/>
              <a:t>B</a:t>
            </a:r>
            <a:r>
              <a:rPr lang="en-US" altLang="zh-CN" dirty="0"/>
              <a:t>. </a:t>
            </a:r>
          </a:p>
          <a:p>
            <a:r>
              <a:rPr lang="en-US" altLang="zh-CN" dirty="0"/>
              <a:t>Sets Arising from Relations</a:t>
            </a:r>
          </a:p>
          <a:p>
            <a:r>
              <a:rPr lang="en-US" altLang="zh-CN" dirty="0"/>
              <a:t>Special Properties of Binary Relations</a:t>
            </a:r>
          </a:p>
          <a:p>
            <a:pPr lvl="1"/>
            <a:r>
              <a:rPr lang="en-US" altLang="zh-CN" i="1" dirty="0">
                <a:solidFill>
                  <a:schemeClr val="hlink"/>
                </a:solidFill>
              </a:rPr>
              <a:t>Reflexive</a:t>
            </a:r>
            <a:r>
              <a:rPr lang="en-US" altLang="zh-CN" dirty="0"/>
              <a:t> and </a:t>
            </a:r>
            <a:r>
              <a:rPr lang="en-US" altLang="zh-CN" i="1" dirty="0" err="1">
                <a:solidFill>
                  <a:schemeClr val="hlink"/>
                </a:solidFill>
              </a:rPr>
              <a:t>Irreflexive</a:t>
            </a:r>
            <a:r>
              <a:rPr lang="zh-CN" altLang="en-US" dirty="0"/>
              <a:t>（自反、反自反）</a:t>
            </a:r>
            <a:endParaRPr lang="zh-CN" altLang="en-US" i="1" dirty="0"/>
          </a:p>
          <a:p>
            <a:pPr lvl="1"/>
            <a:r>
              <a:rPr lang="en-US" altLang="zh-CN" i="1" dirty="0">
                <a:solidFill>
                  <a:schemeClr val="hlink"/>
                </a:solidFill>
              </a:rPr>
              <a:t>Symmetric</a:t>
            </a:r>
            <a:r>
              <a:rPr lang="en-US" altLang="zh-CN" dirty="0"/>
              <a:t>, </a:t>
            </a:r>
            <a:r>
              <a:rPr lang="en-US" altLang="zh-CN" i="1" dirty="0">
                <a:solidFill>
                  <a:schemeClr val="hlink"/>
                </a:solidFill>
              </a:rPr>
              <a:t>Asymmetric</a:t>
            </a:r>
            <a:r>
              <a:rPr lang="en-US" altLang="zh-CN" dirty="0"/>
              <a:t>, and </a:t>
            </a:r>
            <a:r>
              <a:rPr lang="en-US" altLang="zh-CN" i="1" dirty="0" err="1">
                <a:solidFill>
                  <a:schemeClr val="hlink"/>
                </a:solidFill>
              </a:rPr>
              <a:t>Antisymmetric</a:t>
            </a:r>
            <a:r>
              <a:rPr lang="zh-CN" altLang="en-US" dirty="0"/>
              <a:t>（对称、非对称、反对称）</a:t>
            </a:r>
            <a:endParaRPr lang="zh-CN" altLang="en-US" i="1" dirty="0"/>
          </a:p>
          <a:p>
            <a:pPr lvl="1"/>
            <a:r>
              <a:rPr lang="en-US" altLang="zh-CN" i="1" dirty="0">
                <a:solidFill>
                  <a:schemeClr val="hlink"/>
                </a:solidFill>
              </a:rPr>
              <a:t>Transitive</a:t>
            </a:r>
            <a:r>
              <a:rPr lang="zh-CN" altLang="en-US" dirty="0"/>
              <a:t>（传递）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Let </a:t>
            </a:r>
          </a:p>
          <a:p>
            <a:pPr lvl="1"/>
            <a:r>
              <a:rPr lang="en-US" altLang="zh-CN" i="1" dirty="0"/>
              <a:t>N</a:t>
            </a:r>
            <a:r>
              <a:rPr lang="en-US" altLang="zh-CN" dirty="0"/>
              <a:t> be a normal subgroup of a group </a:t>
            </a:r>
            <a:r>
              <a:rPr lang="en-US" altLang="zh-CN" i="1" dirty="0"/>
              <a:t>G</a:t>
            </a:r>
          </a:p>
          <a:p>
            <a:pPr lvl="1"/>
            <a:r>
              <a:rPr lang="en-US" altLang="zh-CN" i="1" dirty="0"/>
              <a:t>R</a:t>
            </a:r>
            <a:r>
              <a:rPr lang="en-US" altLang="zh-CN" dirty="0"/>
              <a:t> be the following relation on </a:t>
            </a:r>
            <a:r>
              <a:rPr lang="en-US" altLang="zh-CN" i="1" dirty="0"/>
              <a:t>G a R b</a:t>
            </a:r>
            <a:r>
              <a:rPr lang="en-US" altLang="zh-CN" dirty="0"/>
              <a:t> </a:t>
            </a:r>
            <a:r>
              <a:rPr lang="en-US" altLang="zh-CN" i="1" dirty="0">
                <a:solidFill>
                  <a:schemeClr val="hlink"/>
                </a:solidFill>
              </a:rPr>
              <a:t>if and only if</a:t>
            </a:r>
            <a:r>
              <a:rPr lang="en-US" altLang="zh-CN" dirty="0"/>
              <a:t> </a:t>
            </a:r>
            <a:r>
              <a:rPr lang="en-US" altLang="zh-CN" i="1" dirty="0"/>
              <a:t>a</a:t>
            </a:r>
            <a:r>
              <a:rPr lang="en-US" altLang="zh-CN" baseline="30000" dirty="0"/>
              <a:t>-1</a:t>
            </a:r>
            <a:r>
              <a:rPr lang="en-US" altLang="zh-CN" i="1" dirty="0"/>
              <a:t>b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 </a:t>
            </a:r>
            <a:r>
              <a:rPr lang="en-US" altLang="zh-CN" i="1" dirty="0"/>
              <a:t>N</a:t>
            </a:r>
            <a:r>
              <a:rPr lang="en-US" altLang="zh-CN" dirty="0"/>
              <a:t>. </a:t>
            </a:r>
          </a:p>
          <a:p>
            <a:r>
              <a:rPr lang="en-US" altLang="zh-CN" dirty="0"/>
              <a:t>Then</a:t>
            </a:r>
          </a:p>
          <a:p>
            <a:pPr lvl="1"/>
            <a:r>
              <a:rPr lang="en-US" altLang="zh-CN" dirty="0"/>
              <a:t>(a) </a:t>
            </a:r>
            <a:r>
              <a:rPr lang="en-US" altLang="zh-CN" i="1" dirty="0"/>
              <a:t>R</a:t>
            </a:r>
            <a:r>
              <a:rPr lang="en-US" altLang="zh-CN" dirty="0"/>
              <a:t> is a congruence relation on </a:t>
            </a:r>
            <a:r>
              <a:rPr lang="en-US" altLang="zh-CN" i="1" dirty="0"/>
              <a:t>G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(b)</a:t>
            </a:r>
            <a:r>
              <a:rPr lang="en-US" altLang="zh-CN" i="1" dirty="0"/>
              <a:t> N</a:t>
            </a:r>
            <a:r>
              <a:rPr lang="en-US" altLang="zh-CN" dirty="0"/>
              <a:t> is the equivalence class [</a:t>
            </a:r>
            <a:r>
              <a:rPr lang="en-US" altLang="zh-CN" i="1" dirty="0"/>
              <a:t>e</a:t>
            </a:r>
            <a:r>
              <a:rPr lang="en-US" altLang="zh-CN" dirty="0"/>
              <a:t>] relative to </a:t>
            </a:r>
            <a:r>
              <a:rPr lang="en-US" altLang="zh-CN" i="1" dirty="0"/>
              <a:t>R</a:t>
            </a:r>
            <a:r>
              <a:rPr lang="en-US" altLang="zh-CN" dirty="0"/>
              <a:t>, where </a:t>
            </a:r>
            <a:r>
              <a:rPr lang="en-US" altLang="zh-CN" i="1" dirty="0"/>
              <a:t>e</a:t>
            </a:r>
            <a:r>
              <a:rPr lang="en-US" altLang="zh-CN" dirty="0"/>
              <a:t> is the identity of </a:t>
            </a:r>
            <a:r>
              <a:rPr lang="en-US" altLang="zh-CN" i="1" dirty="0"/>
              <a:t>G</a:t>
            </a:r>
            <a:r>
              <a:rPr lang="en-US" altLang="zh-CN" dirty="0"/>
              <a:t>.</a:t>
            </a:r>
          </a:p>
          <a:p>
            <a:r>
              <a:rPr lang="en-US" altLang="zh-CN" dirty="0"/>
              <a:t>Following three are equivalent</a:t>
            </a:r>
          </a:p>
          <a:p>
            <a:pPr lvl="1"/>
            <a:r>
              <a:rPr lang="en-US" altLang="zh-CN" dirty="0"/>
              <a:t>a congruence relation </a:t>
            </a:r>
            <a:r>
              <a:rPr lang="en-US" altLang="zh-CN" i="1" dirty="0"/>
              <a:t>R</a:t>
            </a:r>
            <a:r>
              <a:rPr lang="en-US" altLang="zh-CN" dirty="0"/>
              <a:t> on </a:t>
            </a:r>
            <a:r>
              <a:rPr lang="en-US" altLang="zh-CN" i="1" dirty="0"/>
              <a:t>G</a:t>
            </a:r>
            <a:r>
              <a:rPr lang="en-US" altLang="zh-CN" dirty="0"/>
              <a:t> </a:t>
            </a:r>
          </a:p>
          <a:p>
            <a:pPr lvl="1"/>
            <a:r>
              <a:rPr lang="en-US" altLang="zh-CN" dirty="0"/>
              <a:t>a normal subgroup </a:t>
            </a:r>
            <a:r>
              <a:rPr lang="en-US" altLang="zh-CN" i="1" dirty="0"/>
              <a:t>H</a:t>
            </a:r>
            <a:r>
              <a:rPr lang="en-US" altLang="zh-CN" dirty="0"/>
              <a:t> of </a:t>
            </a:r>
            <a:r>
              <a:rPr lang="en-US" altLang="zh-CN" i="1" dirty="0"/>
              <a:t>G</a:t>
            </a:r>
          </a:p>
          <a:p>
            <a:pPr lvl="1"/>
            <a:r>
              <a:rPr lang="en-US" altLang="zh-CN" dirty="0"/>
              <a:t>a homomorphism from </a:t>
            </a:r>
            <a:r>
              <a:rPr lang="en-US" altLang="zh-CN" i="1" dirty="0"/>
              <a:t>G</a:t>
            </a:r>
            <a:r>
              <a:rPr lang="en-US" altLang="zh-CN" dirty="0"/>
              <a:t> to </a:t>
            </a:r>
            <a:r>
              <a:rPr lang="en-US" altLang="zh-CN" i="1" dirty="0"/>
              <a:t>G</a:t>
            </a:r>
            <a:r>
              <a:rPr lang="en-US" altLang="zh-CN" dirty="0"/>
              <a:t>/</a:t>
            </a:r>
            <a:r>
              <a:rPr lang="en-US" altLang="zh-CN" i="1" dirty="0"/>
              <a:t>R</a:t>
            </a:r>
            <a:r>
              <a:rPr lang="en-US" altLang="zh-CN" dirty="0"/>
              <a:t> or </a:t>
            </a:r>
            <a:r>
              <a:rPr lang="en-US" altLang="zh-CN" i="1" dirty="0"/>
              <a:t>G</a:t>
            </a:r>
            <a:r>
              <a:rPr lang="en-US" altLang="zh-CN" dirty="0"/>
              <a:t>'</a:t>
            </a:r>
            <a:endParaRPr lang="zh-CN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Let </a:t>
            </a:r>
          </a:p>
          <a:p>
            <a:pPr lvl="1"/>
            <a:r>
              <a:rPr lang="en-US" altLang="zh-CN" i="1" dirty="0"/>
              <a:t>f</a:t>
            </a:r>
            <a:r>
              <a:rPr lang="en-US" altLang="zh-CN" dirty="0"/>
              <a:t> be a homomorphism from a group (</a:t>
            </a:r>
            <a:r>
              <a:rPr lang="en-US" altLang="zh-CN" i="1" dirty="0"/>
              <a:t>G</a:t>
            </a:r>
            <a:r>
              <a:rPr lang="en-US" altLang="zh-CN" dirty="0"/>
              <a:t>, *) </a:t>
            </a:r>
            <a:r>
              <a:rPr lang="en-US" altLang="zh-CN" i="1" dirty="0">
                <a:solidFill>
                  <a:schemeClr val="hlink"/>
                </a:solidFill>
              </a:rPr>
              <a:t>onto</a:t>
            </a:r>
            <a:r>
              <a:rPr lang="en-US" altLang="zh-CN" dirty="0"/>
              <a:t> a group (</a:t>
            </a:r>
            <a:r>
              <a:rPr lang="en-US" altLang="zh-CN" i="1" dirty="0"/>
              <a:t>G</a:t>
            </a:r>
            <a:r>
              <a:rPr lang="en-US" altLang="zh-CN" dirty="0"/>
              <a:t>', *')</a:t>
            </a:r>
          </a:p>
          <a:p>
            <a:pPr lvl="1"/>
            <a:r>
              <a:rPr lang="en-US" altLang="zh-CN" dirty="0"/>
              <a:t>the </a:t>
            </a:r>
            <a:r>
              <a:rPr lang="en-US" altLang="zh-CN" i="1" dirty="0">
                <a:solidFill>
                  <a:srgbClr val="FF3300"/>
                </a:solidFill>
              </a:rPr>
              <a:t>kernel</a:t>
            </a:r>
            <a:r>
              <a:rPr lang="en-US" altLang="zh-CN" dirty="0">
                <a:solidFill>
                  <a:srgbClr val="FF3300"/>
                </a:solidFill>
              </a:rPr>
              <a:t>(</a:t>
            </a:r>
            <a:r>
              <a:rPr lang="zh-CN" altLang="en-US" dirty="0">
                <a:solidFill>
                  <a:srgbClr val="FF3300"/>
                </a:solidFill>
              </a:rPr>
              <a:t>核</a:t>
            </a:r>
            <a:r>
              <a:rPr lang="en-US" altLang="zh-CN" dirty="0">
                <a:solidFill>
                  <a:srgbClr val="FF3300"/>
                </a:solidFill>
              </a:rPr>
              <a:t>)</a:t>
            </a:r>
            <a:r>
              <a:rPr lang="en-US" altLang="zh-CN" dirty="0"/>
              <a:t> of </a:t>
            </a:r>
            <a:r>
              <a:rPr lang="en-US" altLang="zh-CN" i="1" dirty="0"/>
              <a:t>f</a:t>
            </a:r>
            <a:r>
              <a:rPr lang="en-US" altLang="zh-CN" dirty="0"/>
              <a:t>, </a:t>
            </a:r>
            <a:r>
              <a:rPr lang="en-US" altLang="zh-CN" i="1" dirty="0" err="1"/>
              <a:t>ker</a:t>
            </a:r>
            <a:r>
              <a:rPr lang="en-US" altLang="zh-CN" dirty="0"/>
              <a:t>(</a:t>
            </a:r>
            <a:r>
              <a:rPr lang="en-US" altLang="zh-CN" i="1" dirty="0"/>
              <a:t>f</a:t>
            </a:r>
            <a:r>
              <a:rPr lang="en-US" altLang="zh-CN" dirty="0"/>
              <a:t>), be defined by </a:t>
            </a:r>
            <a:r>
              <a:rPr lang="en-US" altLang="zh-CN" i="1" dirty="0" err="1"/>
              <a:t>ker</a:t>
            </a:r>
            <a:r>
              <a:rPr lang="en-US" altLang="zh-CN" dirty="0"/>
              <a:t>(</a:t>
            </a:r>
            <a:r>
              <a:rPr lang="en-US" altLang="zh-CN" i="1" dirty="0"/>
              <a:t>f</a:t>
            </a:r>
            <a:r>
              <a:rPr lang="en-US" altLang="zh-CN" dirty="0"/>
              <a:t>) = {</a:t>
            </a:r>
            <a:r>
              <a:rPr lang="en-US" altLang="zh-CN" i="1" dirty="0"/>
              <a:t>a</a:t>
            </a:r>
            <a:r>
              <a:rPr lang="en-US" altLang="zh-CN" dirty="0"/>
              <a:t> </a:t>
            </a:r>
            <a:r>
              <a:rPr lang="en-US" altLang="zh-CN" dirty="0">
                <a:sym typeface="Symbol" panose="05050102010706020507" pitchFamily="18" charset="2"/>
              </a:rPr>
              <a:t> </a:t>
            </a:r>
            <a:r>
              <a:rPr lang="en-US" altLang="zh-CN" i="1" dirty="0"/>
              <a:t>G</a:t>
            </a:r>
            <a:r>
              <a:rPr lang="en-US" altLang="zh-CN" dirty="0"/>
              <a:t>| 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dirty="0"/>
              <a:t>) = </a:t>
            </a:r>
            <a:r>
              <a:rPr lang="en-US" altLang="zh-CN" i="1" dirty="0"/>
              <a:t>e</a:t>
            </a:r>
            <a:r>
              <a:rPr lang="en-US" altLang="zh-CN" dirty="0"/>
              <a:t>'}.</a:t>
            </a:r>
          </a:p>
          <a:p>
            <a:r>
              <a:rPr lang="en-US" altLang="zh-CN" dirty="0"/>
              <a:t>Then</a:t>
            </a:r>
          </a:p>
          <a:p>
            <a:pPr lvl="1"/>
            <a:r>
              <a:rPr lang="en-US" altLang="zh-CN" dirty="0" err="1"/>
              <a:t>ker</a:t>
            </a:r>
            <a:r>
              <a:rPr lang="en-US" altLang="zh-CN" dirty="0"/>
              <a:t>(</a:t>
            </a:r>
            <a:r>
              <a:rPr lang="en-US" altLang="zh-CN" i="1" dirty="0"/>
              <a:t>f</a:t>
            </a:r>
            <a:r>
              <a:rPr lang="en-US" altLang="zh-CN" dirty="0"/>
              <a:t>) is a normal subgroup of G.</a:t>
            </a:r>
          </a:p>
          <a:p>
            <a:pPr lvl="1"/>
            <a:r>
              <a:rPr lang="en-US" altLang="zh-CN" dirty="0"/>
              <a:t>The quotient group </a:t>
            </a:r>
            <a:r>
              <a:rPr lang="en-US" altLang="zh-CN" i="1" dirty="0"/>
              <a:t>G</a:t>
            </a:r>
            <a:r>
              <a:rPr lang="en-US" altLang="zh-CN" dirty="0"/>
              <a:t>/</a:t>
            </a:r>
            <a:r>
              <a:rPr lang="en-US" altLang="zh-CN" i="1" dirty="0" err="1"/>
              <a:t>ker</a:t>
            </a:r>
            <a:r>
              <a:rPr lang="en-US" altLang="zh-CN" dirty="0"/>
              <a:t>(</a:t>
            </a:r>
            <a:r>
              <a:rPr lang="en-US" altLang="zh-CN" i="1" dirty="0"/>
              <a:t>f</a:t>
            </a:r>
            <a:r>
              <a:rPr lang="en-US" altLang="zh-CN" dirty="0"/>
              <a:t>) is isomorphic to </a:t>
            </a:r>
            <a:r>
              <a:rPr lang="en-US" altLang="zh-CN" i="1" dirty="0"/>
              <a:t>G</a:t>
            </a:r>
            <a:r>
              <a:rPr lang="en-US" altLang="zh-CN" dirty="0"/>
              <a:t>'.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Groups and Coding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42473"/>
            <a:ext cx="10515600" cy="4634490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altLang="zh-CN" sz="2000" dirty="0"/>
              <a:t>Encoding function</a:t>
            </a:r>
            <a:r>
              <a:rPr lang="zh-CN" altLang="en-US" sz="2000" dirty="0"/>
              <a:t>（编码函数）</a:t>
            </a:r>
            <a:endParaRPr lang="en-US" altLang="zh-CN" sz="2000" dirty="0"/>
          </a:p>
          <a:p>
            <a:pPr lvl="1"/>
            <a:r>
              <a:rPr lang="en-US" altLang="zh-CN" dirty="0"/>
              <a:t>Choose an integer </a:t>
            </a:r>
            <a:r>
              <a:rPr lang="en-US" altLang="zh-CN" i="1" dirty="0"/>
              <a:t>n</a:t>
            </a:r>
            <a:r>
              <a:rPr lang="en-US" altLang="zh-CN" dirty="0"/>
              <a:t> </a:t>
            </a:r>
            <a:r>
              <a:rPr lang="en-US" altLang="zh-CN" dirty="0">
                <a:cs typeface="Times New Roman" panose="02020603050405020304" pitchFamily="18" charset="0"/>
              </a:rPr>
              <a:t>&gt;</a:t>
            </a:r>
            <a:r>
              <a:rPr lang="en-US" altLang="zh-CN" i="1" dirty="0"/>
              <a:t>m</a:t>
            </a:r>
            <a:r>
              <a:rPr lang="en-US" altLang="zh-CN" dirty="0"/>
              <a:t> and a one-to-one function </a:t>
            </a:r>
            <a:r>
              <a:rPr lang="en-US" altLang="zh-CN" i="1" dirty="0"/>
              <a:t>e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endParaRPr lang="en-US" altLang="zh-CN" dirty="0"/>
          </a:p>
          <a:p>
            <a:pPr lvl="2"/>
            <a:r>
              <a:rPr lang="en-US" altLang="zh-CN" i="1" dirty="0"/>
              <a:t>e</a:t>
            </a:r>
            <a:r>
              <a:rPr lang="en-US" altLang="zh-CN" dirty="0"/>
              <a:t> is called an (</a:t>
            </a:r>
            <a:r>
              <a:rPr lang="en-US" altLang="zh-CN" i="1" dirty="0"/>
              <a:t>m, n</a:t>
            </a:r>
            <a:r>
              <a:rPr lang="en-US" altLang="zh-CN" dirty="0"/>
              <a:t>) </a:t>
            </a:r>
            <a:r>
              <a:rPr lang="en-US" altLang="zh-CN" i="1" dirty="0">
                <a:solidFill>
                  <a:schemeClr val="hlink"/>
                </a:solidFill>
              </a:rPr>
              <a:t>encoding function</a:t>
            </a:r>
            <a:r>
              <a:rPr lang="en-US" altLang="zh-CN" dirty="0"/>
              <a:t>, representing every word in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as a word in </a:t>
            </a:r>
            <a:r>
              <a:rPr lang="en-US" altLang="zh-CN" i="1" dirty="0"/>
              <a:t>B</a:t>
            </a:r>
            <a:r>
              <a:rPr lang="en-US" altLang="zh-CN" i="1" baseline="30000" dirty="0"/>
              <a:t>n</a:t>
            </a:r>
            <a:r>
              <a:rPr lang="en-US" altLang="zh-CN" dirty="0"/>
              <a:t>. </a:t>
            </a:r>
          </a:p>
          <a:p>
            <a:pPr lvl="2"/>
            <a:r>
              <a:rPr lang="en-US" altLang="zh-CN" dirty="0"/>
              <a:t>If </a:t>
            </a:r>
            <a:r>
              <a:rPr lang="en-US" altLang="zh-CN" i="1" dirty="0"/>
              <a:t>b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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, then </a:t>
            </a:r>
            <a:r>
              <a:rPr lang="en-US" altLang="zh-CN" i="1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 is called the </a:t>
            </a:r>
            <a:r>
              <a:rPr lang="en-US" altLang="zh-CN" i="1" dirty="0">
                <a:solidFill>
                  <a:schemeClr val="hlink"/>
                </a:solidFill>
              </a:rPr>
              <a:t>code word</a:t>
            </a:r>
            <a:r>
              <a:rPr lang="en-US" altLang="zh-CN" dirty="0">
                <a:solidFill>
                  <a:schemeClr val="hlink"/>
                </a:solidFill>
              </a:rPr>
              <a:t>(</a:t>
            </a:r>
            <a:r>
              <a:rPr lang="zh-CN" altLang="en-US" dirty="0">
                <a:solidFill>
                  <a:schemeClr val="hlink"/>
                </a:solidFill>
              </a:rPr>
              <a:t>码字</a:t>
            </a:r>
            <a:r>
              <a:rPr lang="en-US" altLang="zh-CN" dirty="0">
                <a:solidFill>
                  <a:schemeClr val="hlink"/>
                </a:solidFill>
              </a:rPr>
              <a:t>)</a:t>
            </a:r>
            <a:r>
              <a:rPr lang="en-US" altLang="zh-CN" dirty="0"/>
              <a:t> representing </a:t>
            </a:r>
            <a:r>
              <a:rPr lang="en-US" altLang="zh-CN" i="1" dirty="0"/>
              <a:t>b</a:t>
            </a:r>
            <a:r>
              <a:rPr lang="en-US" altLang="zh-CN" dirty="0"/>
              <a:t>.</a:t>
            </a:r>
          </a:p>
          <a:p>
            <a:pPr lvl="1">
              <a:lnSpc>
                <a:spcPct val="80000"/>
              </a:lnSpc>
            </a:pPr>
            <a:r>
              <a:rPr lang="en-US" altLang="zh-CN" sz="1800" dirty="0"/>
              <a:t>(</a:t>
            </a:r>
            <a:r>
              <a:rPr lang="en-US" altLang="zh-CN" sz="1800" dirty="0" err="1"/>
              <a:t>m,n</a:t>
            </a:r>
            <a:r>
              <a:rPr lang="en-US" altLang="zh-CN" sz="1800" dirty="0"/>
              <a:t>) encoding function</a:t>
            </a:r>
            <a:endParaRPr lang="zh-CN" altLang="en-US" sz="1800" dirty="0"/>
          </a:p>
          <a:p>
            <a:pPr lvl="1">
              <a:lnSpc>
                <a:spcPct val="80000"/>
              </a:lnSpc>
            </a:pPr>
            <a:r>
              <a:rPr lang="en-US" altLang="zh-CN" sz="1800" dirty="0"/>
              <a:t>parity(m,m+1) check code</a:t>
            </a:r>
          </a:p>
          <a:p>
            <a:pPr lvl="1">
              <a:lnSpc>
                <a:spcPct val="80000"/>
              </a:lnSpc>
            </a:pPr>
            <a:r>
              <a:rPr lang="en-US" altLang="zh-CN" sz="1800" dirty="0"/>
              <a:t>(m,3m) encoding function</a:t>
            </a:r>
          </a:p>
          <a:p>
            <a:pPr>
              <a:lnSpc>
                <a:spcPct val="80000"/>
              </a:lnSpc>
            </a:pPr>
            <a:r>
              <a:rPr lang="en-US" altLang="zh-CN" sz="2000" dirty="0"/>
              <a:t>Error detection</a:t>
            </a:r>
            <a:r>
              <a:rPr lang="zh-CN" altLang="en-US" sz="2000" dirty="0"/>
              <a:t>（差错检测）</a:t>
            </a:r>
            <a:endParaRPr lang="en-US" altLang="zh-CN" sz="2000" dirty="0"/>
          </a:p>
          <a:p>
            <a:pPr lvl="1">
              <a:lnSpc>
                <a:spcPct val="80000"/>
              </a:lnSpc>
            </a:pPr>
            <a:r>
              <a:rPr lang="en-US" altLang="zh-CN" sz="1600" dirty="0"/>
              <a:t>We will say that the code word </a:t>
            </a:r>
            <a:r>
              <a:rPr lang="en-US" altLang="zh-CN" sz="1600" i="1" dirty="0"/>
              <a:t>x</a:t>
            </a:r>
            <a:r>
              <a:rPr lang="en-US" altLang="zh-CN" sz="1600" dirty="0"/>
              <a:t> = </a:t>
            </a:r>
            <a:r>
              <a:rPr lang="en-US" altLang="zh-CN" sz="1600" i="1" dirty="0"/>
              <a:t>e</a:t>
            </a:r>
            <a:r>
              <a:rPr lang="en-US" altLang="zh-CN" sz="1600" dirty="0"/>
              <a:t>(</a:t>
            </a:r>
            <a:r>
              <a:rPr lang="en-US" altLang="zh-CN" sz="1600" i="1" dirty="0"/>
              <a:t>b</a:t>
            </a:r>
            <a:r>
              <a:rPr lang="en-US" altLang="zh-CN" sz="1600" dirty="0"/>
              <a:t>) has been transmitted with </a:t>
            </a:r>
            <a:r>
              <a:rPr lang="en-US" altLang="zh-CN" sz="1600" i="1" dirty="0">
                <a:solidFill>
                  <a:schemeClr val="hlink"/>
                </a:solidFill>
              </a:rPr>
              <a:t>k or fewer errors</a:t>
            </a:r>
            <a:r>
              <a:rPr lang="en-US" altLang="zh-CN" sz="1600" dirty="0"/>
              <a:t> if </a:t>
            </a:r>
            <a:r>
              <a:rPr lang="en-US" altLang="zh-CN" sz="1600" i="1" dirty="0"/>
              <a:t>x</a:t>
            </a:r>
            <a:r>
              <a:rPr lang="en-US" altLang="zh-CN" sz="1600" dirty="0"/>
              <a:t> and </a:t>
            </a:r>
            <a:r>
              <a:rPr lang="en-US" altLang="zh-CN" sz="1600" i="1" dirty="0" err="1"/>
              <a:t>x</a:t>
            </a:r>
            <a:r>
              <a:rPr lang="en-US" altLang="zh-CN" sz="1600" i="1" baseline="-25000" dirty="0" err="1"/>
              <a:t>t</a:t>
            </a:r>
            <a:r>
              <a:rPr lang="en-US" altLang="zh-CN" sz="1600" dirty="0"/>
              <a:t> differ in at least 1 but no more than </a:t>
            </a:r>
            <a:r>
              <a:rPr lang="en-US" altLang="zh-CN" sz="1600" i="1" dirty="0"/>
              <a:t>k</a:t>
            </a:r>
            <a:r>
              <a:rPr lang="en-US" altLang="zh-CN" sz="1600" dirty="0"/>
              <a:t> positions.</a:t>
            </a:r>
          </a:p>
          <a:p>
            <a:pPr lvl="1"/>
            <a:r>
              <a:rPr lang="en-US" altLang="zh-CN" dirty="0"/>
              <a:t>Let </a:t>
            </a:r>
            <a:r>
              <a:rPr lang="en-US" altLang="zh-CN" i="1" dirty="0"/>
              <a:t>e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be an (</a:t>
            </a:r>
            <a:r>
              <a:rPr lang="en-US" altLang="zh-CN" i="1" dirty="0"/>
              <a:t>m, n</a:t>
            </a:r>
            <a:r>
              <a:rPr lang="en-US" altLang="zh-CN" dirty="0"/>
              <a:t>) encoding function. </a:t>
            </a:r>
            <a:r>
              <a:rPr lang="en-US" altLang="zh-CN" i="1" dirty="0"/>
              <a:t>e</a:t>
            </a:r>
            <a:r>
              <a:rPr lang="en-US" altLang="zh-CN" dirty="0"/>
              <a:t> </a:t>
            </a:r>
            <a:r>
              <a:rPr lang="en-US" altLang="zh-CN" i="1" dirty="0">
                <a:solidFill>
                  <a:schemeClr val="hlink"/>
                </a:solidFill>
              </a:rPr>
              <a:t>detects k or fewer errors</a:t>
            </a:r>
            <a:r>
              <a:rPr lang="en-US" altLang="zh-CN" dirty="0"/>
              <a:t> if whenever </a:t>
            </a:r>
            <a:r>
              <a:rPr lang="en-US" altLang="zh-CN" i="1" dirty="0"/>
              <a:t>x</a:t>
            </a:r>
            <a:r>
              <a:rPr lang="en-US" altLang="zh-CN" dirty="0"/>
              <a:t> = </a:t>
            </a:r>
            <a:r>
              <a:rPr lang="en-US" altLang="zh-CN" i="1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 is transmitted with </a:t>
            </a:r>
            <a:r>
              <a:rPr lang="en-US" altLang="zh-CN" i="1" dirty="0"/>
              <a:t>k</a:t>
            </a:r>
            <a:r>
              <a:rPr lang="en-US" altLang="zh-CN" dirty="0"/>
              <a:t> or fewer errors, then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i="1" dirty="0"/>
              <a:t> </a:t>
            </a:r>
            <a:r>
              <a:rPr lang="en-US" altLang="zh-CN" dirty="0"/>
              <a:t>is not a code word (thus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could not be </a:t>
            </a:r>
            <a:r>
              <a:rPr lang="en-US" altLang="zh-CN" i="1" dirty="0"/>
              <a:t>x</a:t>
            </a:r>
            <a:r>
              <a:rPr lang="en-US" altLang="zh-CN" dirty="0"/>
              <a:t> and therefore could not have been correctly transmitted).</a:t>
            </a:r>
          </a:p>
          <a:p>
            <a:pPr lvl="1"/>
            <a:r>
              <a:rPr lang="en-US" altLang="zh-CN" dirty="0"/>
              <a:t>For 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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, the number of l's in </a:t>
            </a:r>
            <a:r>
              <a:rPr lang="en-US" altLang="zh-CN" i="1" dirty="0"/>
              <a:t>x</a:t>
            </a:r>
            <a:r>
              <a:rPr lang="en-US" altLang="zh-CN" dirty="0"/>
              <a:t> is called the </a:t>
            </a:r>
            <a:r>
              <a:rPr lang="en-US" altLang="zh-CN" dirty="0">
                <a:solidFill>
                  <a:schemeClr val="hlink"/>
                </a:solidFill>
              </a:rPr>
              <a:t>weight(</a:t>
            </a:r>
            <a:r>
              <a:rPr lang="zh-CN" altLang="en-US" dirty="0">
                <a:solidFill>
                  <a:schemeClr val="hlink"/>
                </a:solidFill>
              </a:rPr>
              <a:t>权</a:t>
            </a:r>
            <a:r>
              <a:rPr lang="en-US" altLang="zh-CN" dirty="0">
                <a:solidFill>
                  <a:schemeClr val="hlink"/>
                </a:solidFill>
              </a:rPr>
              <a:t>) </a:t>
            </a:r>
            <a:r>
              <a:rPr lang="en-US" altLang="zh-CN" dirty="0"/>
              <a:t>of </a:t>
            </a:r>
            <a:r>
              <a:rPr lang="en-US" altLang="zh-CN" i="1" dirty="0"/>
              <a:t>x</a:t>
            </a:r>
            <a:r>
              <a:rPr lang="en-US" altLang="zh-CN" dirty="0"/>
              <a:t> and is denoted by |</a:t>
            </a:r>
            <a:r>
              <a:rPr lang="en-US" altLang="zh-CN" i="1" dirty="0"/>
              <a:t>x</a:t>
            </a:r>
            <a:r>
              <a:rPr lang="en-US" altLang="zh-CN" dirty="0"/>
              <a:t>|</a:t>
            </a:r>
            <a:endParaRPr lang="en-US" altLang="zh-CN" sz="1600" dirty="0"/>
          </a:p>
          <a:p>
            <a:pPr lvl="1">
              <a:lnSpc>
                <a:spcPct val="80000"/>
              </a:lnSpc>
            </a:pPr>
            <a:r>
              <a:rPr lang="en-US" altLang="zh-CN" sz="1800" dirty="0"/>
              <a:t>Let </a:t>
            </a:r>
            <a:r>
              <a:rPr lang="en-US" altLang="zh-CN" sz="1800" i="1" dirty="0"/>
              <a:t>x</a:t>
            </a:r>
            <a:r>
              <a:rPr lang="en-US" altLang="zh-CN" sz="1800" dirty="0"/>
              <a:t> and </a:t>
            </a:r>
            <a:r>
              <a:rPr lang="en-US" altLang="zh-CN" sz="1800" i="1" dirty="0"/>
              <a:t>y</a:t>
            </a:r>
            <a:r>
              <a:rPr lang="en-US" altLang="zh-CN" sz="1800" dirty="0"/>
              <a:t> be words in </a:t>
            </a:r>
            <a:r>
              <a:rPr lang="en-US" altLang="zh-CN" sz="1800" i="1" dirty="0"/>
              <a:t>B</a:t>
            </a:r>
            <a:r>
              <a:rPr lang="en-US" altLang="zh-CN" sz="1800" i="1" baseline="30000" dirty="0"/>
              <a:t>m</a:t>
            </a:r>
            <a:r>
              <a:rPr lang="en-US" altLang="zh-CN" sz="1800" dirty="0"/>
              <a:t>. The </a:t>
            </a:r>
            <a:r>
              <a:rPr lang="en-US" altLang="zh-CN" sz="1800" i="1" dirty="0">
                <a:solidFill>
                  <a:schemeClr val="hlink"/>
                </a:solidFill>
              </a:rPr>
              <a:t>Hamming distance</a:t>
            </a:r>
            <a:r>
              <a:rPr lang="en-US" altLang="zh-CN" sz="1800" dirty="0"/>
              <a:t> </a:t>
            </a:r>
            <a:r>
              <a:rPr lang="zh-CN" altLang="en-US" sz="1800" dirty="0">
                <a:sym typeface="Symbol" panose="05050102010706020507" pitchFamily="18" charset="2"/>
              </a:rPr>
              <a:t></a:t>
            </a:r>
            <a:r>
              <a:rPr lang="en-US" altLang="zh-CN" sz="1800" dirty="0"/>
              <a:t>(</a:t>
            </a:r>
            <a:r>
              <a:rPr lang="en-US" altLang="zh-CN" sz="1800" i="1" dirty="0"/>
              <a:t>x</a:t>
            </a:r>
            <a:r>
              <a:rPr lang="en-US" altLang="zh-CN" sz="1800" dirty="0"/>
              <a:t>, </a:t>
            </a:r>
            <a:r>
              <a:rPr lang="en-US" altLang="zh-CN" sz="1800" i="1" dirty="0"/>
              <a:t>y</a:t>
            </a:r>
            <a:r>
              <a:rPr lang="en-US" altLang="zh-CN" sz="1800" dirty="0"/>
              <a:t>) between </a:t>
            </a:r>
            <a:r>
              <a:rPr lang="en-US" altLang="zh-CN" sz="1800" i="1" dirty="0"/>
              <a:t>x</a:t>
            </a:r>
            <a:r>
              <a:rPr lang="en-US" altLang="zh-CN" sz="1800" dirty="0"/>
              <a:t> and </a:t>
            </a:r>
            <a:r>
              <a:rPr lang="en-US" altLang="zh-CN" sz="1800" i="1" dirty="0"/>
              <a:t>y</a:t>
            </a:r>
            <a:r>
              <a:rPr lang="en-US" altLang="zh-CN" sz="1800" dirty="0"/>
              <a:t> is the weight, |</a:t>
            </a:r>
            <a:r>
              <a:rPr lang="en-US" altLang="zh-CN" sz="1800" i="1" dirty="0"/>
              <a:t>x</a:t>
            </a:r>
            <a:r>
              <a:rPr lang="zh-CN" altLang="en-US" sz="1800" dirty="0">
                <a:sym typeface="Symbol" panose="05050102010706020507" pitchFamily="18" charset="2"/>
              </a:rPr>
              <a:t></a:t>
            </a:r>
            <a:r>
              <a:rPr lang="en-US" altLang="zh-CN" sz="1800" i="1" dirty="0"/>
              <a:t>y</a:t>
            </a:r>
            <a:r>
              <a:rPr lang="en-US" altLang="zh-CN" sz="1800" dirty="0"/>
              <a:t>|, of </a:t>
            </a:r>
            <a:r>
              <a:rPr lang="en-US" altLang="zh-CN" sz="1800" i="1" dirty="0"/>
              <a:t>x</a:t>
            </a:r>
            <a:r>
              <a:rPr lang="en-US" altLang="zh-CN" sz="1800" dirty="0"/>
              <a:t> </a:t>
            </a:r>
            <a:r>
              <a:rPr lang="zh-CN" altLang="en-US" sz="1800" dirty="0">
                <a:sym typeface="Symbol" panose="05050102010706020507" pitchFamily="18" charset="2"/>
              </a:rPr>
              <a:t></a:t>
            </a:r>
            <a:r>
              <a:rPr lang="en-US" altLang="zh-CN" sz="1800" dirty="0"/>
              <a:t> </a:t>
            </a:r>
            <a:r>
              <a:rPr lang="en-US" altLang="zh-CN" sz="1800" i="1" dirty="0"/>
              <a:t>y</a:t>
            </a:r>
            <a:r>
              <a:rPr lang="en-US" altLang="zh-CN" sz="1800" dirty="0"/>
              <a:t>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Groups and Coding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altLang="zh-CN" dirty="0"/>
              <a:t>Let 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i="1" dirty="0"/>
              <a:t>y</a:t>
            </a:r>
            <a:r>
              <a:rPr lang="en-US" altLang="zh-CN" dirty="0"/>
              <a:t>, and </a:t>
            </a:r>
            <a:r>
              <a:rPr lang="en-US" altLang="zh-CN" i="1" dirty="0"/>
              <a:t>z</a:t>
            </a:r>
            <a:r>
              <a:rPr lang="en-US" altLang="zh-CN" dirty="0"/>
              <a:t> be elements of </a:t>
            </a:r>
            <a:r>
              <a:rPr lang="en-US" altLang="zh-CN" i="1" dirty="0"/>
              <a:t>B</a:t>
            </a:r>
            <a:r>
              <a:rPr lang="en-US" altLang="zh-CN" i="1" baseline="30000" dirty="0"/>
              <a:t>m</a:t>
            </a:r>
            <a:r>
              <a:rPr lang="en-US" altLang="zh-CN" dirty="0"/>
              <a:t>. Then</a:t>
            </a:r>
          </a:p>
          <a:p>
            <a:pPr lvl="1">
              <a:lnSpc>
                <a:spcPct val="80000"/>
              </a:lnSpc>
            </a:pPr>
            <a:r>
              <a:rPr lang="en-US" altLang="zh-CN" dirty="0"/>
              <a:t>(a) </a:t>
            </a:r>
            <a:r>
              <a:rPr lang="zh-CN" altLang="en-US" dirty="0">
                <a:sym typeface="Symbol" panose="05050102010706020507" pitchFamily="18" charset="2"/>
              </a:rPr>
              <a:t>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i="1" dirty="0"/>
              <a:t>y</a:t>
            </a:r>
            <a:r>
              <a:rPr lang="en-US" altLang="zh-CN" dirty="0"/>
              <a:t>) = </a:t>
            </a:r>
            <a:r>
              <a:rPr lang="zh-CN" altLang="en-US" dirty="0">
                <a:sym typeface="Symbol" panose="05050102010706020507" pitchFamily="18" charset="2"/>
              </a:rPr>
              <a:t></a:t>
            </a:r>
            <a:r>
              <a:rPr lang="en-US" altLang="zh-CN" dirty="0"/>
              <a:t>(</a:t>
            </a:r>
            <a:r>
              <a:rPr lang="en-US" altLang="zh-CN" i="1" dirty="0"/>
              <a:t>y</a:t>
            </a:r>
            <a:r>
              <a:rPr lang="en-US" altLang="zh-CN" dirty="0"/>
              <a:t>, </a:t>
            </a:r>
            <a:r>
              <a:rPr lang="en-US" altLang="zh-CN" i="1" dirty="0"/>
              <a:t>x</a:t>
            </a:r>
            <a:r>
              <a:rPr lang="en-US" altLang="zh-CN" dirty="0"/>
              <a:t>) </a:t>
            </a:r>
          </a:p>
          <a:p>
            <a:pPr lvl="1">
              <a:lnSpc>
                <a:spcPct val="80000"/>
              </a:lnSpc>
            </a:pPr>
            <a:r>
              <a:rPr lang="en-US" altLang="zh-CN" dirty="0"/>
              <a:t>(b) </a:t>
            </a:r>
            <a:r>
              <a:rPr lang="zh-CN" altLang="en-US" dirty="0">
                <a:sym typeface="Symbol" panose="05050102010706020507" pitchFamily="18" charset="2"/>
              </a:rPr>
              <a:t>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i="1" dirty="0"/>
              <a:t>y</a:t>
            </a:r>
            <a:r>
              <a:rPr lang="en-US" altLang="zh-CN" dirty="0"/>
              <a:t>) </a:t>
            </a:r>
            <a:r>
              <a:rPr lang="zh-CN" altLang="en-US" dirty="0">
                <a:sym typeface="Symbol" panose="05050102010706020507" pitchFamily="18" charset="2"/>
              </a:rPr>
              <a:t></a:t>
            </a:r>
            <a:r>
              <a:rPr lang="en-US" altLang="zh-CN" dirty="0"/>
              <a:t> 0</a:t>
            </a:r>
          </a:p>
          <a:p>
            <a:pPr lvl="1">
              <a:lnSpc>
                <a:spcPct val="80000"/>
              </a:lnSpc>
            </a:pPr>
            <a:r>
              <a:rPr lang="en-US" altLang="zh-CN" dirty="0"/>
              <a:t>(c) </a:t>
            </a:r>
            <a:r>
              <a:rPr lang="zh-CN" altLang="en-US" dirty="0">
                <a:sym typeface="Symbol" panose="05050102010706020507" pitchFamily="18" charset="2"/>
              </a:rPr>
              <a:t>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i="1" dirty="0"/>
              <a:t>y</a:t>
            </a:r>
            <a:r>
              <a:rPr lang="en-US" altLang="zh-CN" dirty="0"/>
              <a:t>) = 0 if and only if </a:t>
            </a:r>
            <a:r>
              <a:rPr lang="en-US" altLang="zh-CN" i="1" dirty="0"/>
              <a:t>x</a:t>
            </a:r>
            <a:r>
              <a:rPr lang="en-US" altLang="zh-CN" dirty="0"/>
              <a:t> = </a:t>
            </a:r>
            <a:r>
              <a:rPr lang="en-US" altLang="zh-CN" i="1" dirty="0"/>
              <a:t>y</a:t>
            </a:r>
          </a:p>
          <a:p>
            <a:pPr lvl="1">
              <a:lnSpc>
                <a:spcPct val="80000"/>
              </a:lnSpc>
            </a:pPr>
            <a:r>
              <a:rPr lang="en-US" altLang="zh-CN" dirty="0"/>
              <a:t>(d) </a:t>
            </a:r>
            <a:r>
              <a:rPr lang="zh-CN" altLang="en-US" dirty="0">
                <a:sym typeface="Symbol" panose="05050102010706020507" pitchFamily="18" charset="2"/>
              </a:rPr>
              <a:t>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i="1" dirty="0"/>
              <a:t>y</a:t>
            </a:r>
            <a:r>
              <a:rPr lang="en-US" altLang="zh-CN" dirty="0"/>
              <a:t>) </a:t>
            </a:r>
            <a:r>
              <a:rPr lang="zh-CN" altLang="en-US" dirty="0">
                <a:sym typeface="Symbol" panose="05050102010706020507" pitchFamily="18" charset="2"/>
              </a:rPr>
              <a:t>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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, </a:t>
            </a:r>
            <a:r>
              <a:rPr lang="en-US" altLang="zh-CN" i="1" dirty="0"/>
              <a:t>z</a:t>
            </a:r>
            <a:r>
              <a:rPr lang="en-US" altLang="zh-CN" dirty="0"/>
              <a:t>) + </a:t>
            </a:r>
            <a:r>
              <a:rPr lang="zh-CN" altLang="en-US" dirty="0">
                <a:sym typeface="Symbol" panose="05050102010706020507" pitchFamily="18" charset="2"/>
              </a:rPr>
              <a:t></a:t>
            </a:r>
            <a:r>
              <a:rPr lang="en-US" altLang="zh-CN" dirty="0"/>
              <a:t>(</a:t>
            </a:r>
            <a:r>
              <a:rPr lang="en-US" altLang="zh-CN" i="1" dirty="0"/>
              <a:t>z</a:t>
            </a:r>
            <a:r>
              <a:rPr lang="en-US" altLang="zh-CN" dirty="0"/>
              <a:t>, </a:t>
            </a:r>
            <a:r>
              <a:rPr lang="en-US" altLang="zh-CN" i="1" dirty="0"/>
              <a:t>y</a:t>
            </a:r>
            <a:r>
              <a:rPr lang="en-US" altLang="zh-CN" dirty="0"/>
              <a:t>) </a:t>
            </a:r>
          </a:p>
          <a:p>
            <a:pPr lvl="1">
              <a:lnSpc>
                <a:spcPct val="80000"/>
              </a:lnSpc>
            </a:pPr>
            <a:endParaRPr lang="en-US" altLang="zh-CN" sz="1800" dirty="0"/>
          </a:p>
          <a:p>
            <a:r>
              <a:rPr lang="en-US" altLang="zh-CN" dirty="0"/>
              <a:t>The </a:t>
            </a:r>
            <a:r>
              <a:rPr lang="en-US" altLang="zh-CN" i="1" dirty="0">
                <a:solidFill>
                  <a:schemeClr val="hlink"/>
                </a:solidFill>
              </a:rPr>
              <a:t>minimum distance</a:t>
            </a:r>
            <a:r>
              <a:rPr lang="en-US" altLang="zh-CN" dirty="0"/>
              <a:t> of an encoding function </a:t>
            </a:r>
            <a:r>
              <a:rPr lang="en-US" altLang="zh-CN" i="1" dirty="0"/>
              <a:t>e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is the minimum of the distances between all distinct pairs of code words; that is,</a:t>
            </a:r>
          </a:p>
          <a:p>
            <a:pPr>
              <a:buNone/>
            </a:pPr>
            <a:r>
              <a:rPr lang="en-US" altLang="zh-CN" dirty="0">
                <a:sym typeface="Symbol" panose="05050102010706020507" pitchFamily="18" charset="2"/>
              </a:rPr>
              <a:t>		min{</a:t>
            </a:r>
            <a:r>
              <a:rPr lang="en-US" altLang="zh-CN" dirty="0"/>
              <a:t>(</a:t>
            </a:r>
            <a:r>
              <a:rPr lang="en-US" altLang="zh-CN" i="1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), </a:t>
            </a:r>
            <a:r>
              <a:rPr lang="en-US" altLang="zh-CN" i="1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y</a:t>
            </a:r>
            <a:r>
              <a:rPr lang="en-US" altLang="zh-CN" dirty="0"/>
              <a:t>)) | </a:t>
            </a:r>
            <a:r>
              <a:rPr lang="en-US" altLang="zh-CN" i="1" dirty="0"/>
              <a:t>x, y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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}</a:t>
            </a:r>
          </a:p>
          <a:p>
            <a:r>
              <a:rPr lang="en-US" altLang="zh-CN" dirty="0"/>
              <a:t>An (</a:t>
            </a:r>
            <a:r>
              <a:rPr lang="en-US" altLang="zh-CN" i="1" dirty="0"/>
              <a:t>m, n</a:t>
            </a:r>
            <a:r>
              <a:rPr lang="en-US" altLang="zh-CN" dirty="0"/>
              <a:t>) encoding function </a:t>
            </a:r>
            <a:r>
              <a:rPr lang="en-US" altLang="zh-CN" i="1" dirty="0"/>
              <a:t>e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can detect </a:t>
            </a:r>
            <a:r>
              <a:rPr lang="en-US" altLang="zh-CN" i="1" dirty="0"/>
              <a:t>k</a:t>
            </a:r>
            <a:r>
              <a:rPr lang="en-US" altLang="zh-CN" dirty="0"/>
              <a:t> or fewer errors if and only if its minimum distance is at 1east </a:t>
            </a:r>
            <a:r>
              <a:rPr lang="en-US" altLang="zh-CN" i="1" dirty="0"/>
              <a:t>k</a:t>
            </a:r>
            <a:r>
              <a:rPr lang="en-US" altLang="zh-CN" dirty="0"/>
              <a:t> + l.</a:t>
            </a:r>
            <a:endParaRPr lang="zh-CN" altLang="en-US" dirty="0"/>
          </a:p>
          <a:p>
            <a:pPr lvl="1"/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An (</a:t>
            </a:r>
            <a:r>
              <a:rPr lang="en-US" altLang="zh-CN" i="1" dirty="0"/>
              <a:t>m, n</a:t>
            </a:r>
            <a:r>
              <a:rPr lang="en-US" altLang="zh-CN" dirty="0"/>
              <a:t>) encoding function </a:t>
            </a:r>
            <a:r>
              <a:rPr lang="en-US" altLang="zh-CN" i="1" dirty="0"/>
              <a:t>e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is called a </a:t>
            </a:r>
            <a:r>
              <a:rPr lang="en-US" altLang="zh-CN" i="1" dirty="0">
                <a:solidFill>
                  <a:schemeClr val="hlink"/>
                </a:solidFill>
              </a:rPr>
              <a:t>group code</a:t>
            </a:r>
            <a:r>
              <a:rPr lang="en-US" altLang="zh-CN" dirty="0"/>
              <a:t> if</a:t>
            </a:r>
          </a:p>
          <a:p>
            <a:pPr marL="0" indent="0">
              <a:buNone/>
            </a:pPr>
            <a:r>
              <a:rPr lang="en-US" altLang="zh-CN" i="1" dirty="0"/>
              <a:t>   e</a:t>
            </a:r>
            <a:r>
              <a:rPr lang="en-US" altLang="zh-CN" dirty="0"/>
              <a:t>(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) = {</a:t>
            </a:r>
            <a:r>
              <a:rPr lang="en-US" altLang="zh-CN" i="1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 | </a:t>
            </a:r>
            <a:r>
              <a:rPr lang="en-US" altLang="zh-CN" i="1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 </a:t>
            </a:r>
            <a:r>
              <a:rPr lang="zh-CN" altLang="en-US" dirty="0">
                <a:sym typeface="Symbol" panose="05050102010706020507" pitchFamily="18" charset="2"/>
              </a:rPr>
              <a:t>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} is a subgroup of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endParaRPr lang="en-US" altLang="zh-CN" i="1" baseline="30000" dirty="0"/>
          </a:p>
          <a:p>
            <a:endParaRPr lang="en-US" altLang="zh-CN" dirty="0"/>
          </a:p>
          <a:p>
            <a:r>
              <a:rPr lang="en-US" altLang="zh-CN" dirty="0"/>
              <a:t>Let </a:t>
            </a:r>
            <a:r>
              <a:rPr lang="en-US" altLang="zh-CN" i="1" dirty="0"/>
              <a:t>e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be a group code. The minimum distance of </a:t>
            </a:r>
            <a:r>
              <a:rPr lang="en-US" altLang="zh-CN" i="1" dirty="0"/>
              <a:t>e</a:t>
            </a:r>
            <a:r>
              <a:rPr lang="en-US" altLang="zh-CN" dirty="0"/>
              <a:t> is the minimum weight of a nonzero code word.</a:t>
            </a:r>
            <a:endParaRPr lang="zh-CN" altLang="en-US" dirty="0"/>
          </a:p>
          <a:p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</a:t>
            </a:r>
            <a:endParaRPr lang="zh-CN" altLang="en-US" i="1" baseline="300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Constructing group code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hlink"/>
                </a:solidFill>
              </a:rPr>
              <a:t>mod-2 sum</a:t>
            </a:r>
            <a:r>
              <a:rPr lang="en-US" altLang="zh-CN" dirty="0">
                <a:solidFill>
                  <a:schemeClr val="hlink"/>
                </a:solidFill>
              </a:rPr>
              <a:t> </a:t>
            </a:r>
            <a:r>
              <a:rPr lang="en-US" altLang="zh-CN" b="1" dirty="0">
                <a:solidFill>
                  <a:schemeClr val="hlink"/>
                </a:solidFill>
              </a:rPr>
              <a:t>D </a:t>
            </a:r>
            <a:r>
              <a:rPr lang="zh-CN" altLang="en-US" b="1" dirty="0">
                <a:solidFill>
                  <a:schemeClr val="hlink"/>
                </a:solidFill>
                <a:sym typeface="Symbol" panose="05050102010706020507" pitchFamily="18" charset="2"/>
              </a:rPr>
              <a:t></a:t>
            </a:r>
            <a:r>
              <a:rPr lang="en-US" altLang="zh-CN" b="1" dirty="0">
                <a:solidFill>
                  <a:schemeClr val="hlink"/>
                </a:solidFill>
              </a:rPr>
              <a:t> E</a:t>
            </a:r>
          </a:p>
          <a:p>
            <a:r>
              <a:rPr lang="en-US" altLang="zh-CN" b="1" dirty="0">
                <a:solidFill>
                  <a:schemeClr val="hlink"/>
                </a:solidFill>
              </a:rPr>
              <a:t>mod-2 Boolean product D * E</a:t>
            </a:r>
          </a:p>
          <a:p>
            <a:r>
              <a:rPr lang="en-US" altLang="zh-CN" dirty="0"/>
              <a:t>Let </a:t>
            </a:r>
            <a:r>
              <a:rPr lang="en-US" altLang="zh-CN" i="1" dirty="0"/>
              <a:t>m</a:t>
            </a:r>
            <a:r>
              <a:rPr lang="en-US" altLang="zh-CN" dirty="0"/>
              <a:t> &lt; </a:t>
            </a:r>
            <a:r>
              <a:rPr lang="en-US" altLang="zh-CN" i="1" dirty="0"/>
              <a:t>n</a:t>
            </a:r>
            <a:r>
              <a:rPr lang="en-US" altLang="zh-CN" dirty="0"/>
              <a:t> and </a:t>
            </a:r>
            <a:r>
              <a:rPr lang="en-US" altLang="zh-CN" i="1" dirty="0"/>
              <a:t>r</a:t>
            </a:r>
            <a:r>
              <a:rPr lang="en-US" altLang="zh-CN" dirty="0"/>
              <a:t> = </a:t>
            </a:r>
            <a:r>
              <a:rPr lang="en-US" altLang="zh-CN" i="1" dirty="0"/>
              <a:t>n</a:t>
            </a:r>
            <a:r>
              <a:rPr lang="en-US" altLang="zh-CN" dirty="0"/>
              <a:t> – </a:t>
            </a:r>
            <a:r>
              <a:rPr lang="en-US" altLang="zh-CN" i="1" dirty="0"/>
              <a:t>m,</a:t>
            </a:r>
            <a:r>
              <a:rPr lang="en-US" altLang="zh-CN" dirty="0"/>
              <a:t> the following </a:t>
            </a:r>
            <a:r>
              <a:rPr lang="en-US" altLang="zh-CN" i="1" dirty="0"/>
              <a:t>n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</a:t>
            </a:r>
            <a:r>
              <a:rPr lang="en-US" altLang="zh-CN" dirty="0"/>
              <a:t> </a:t>
            </a:r>
            <a:r>
              <a:rPr lang="en-US" altLang="zh-CN" i="1" dirty="0"/>
              <a:t>r</a:t>
            </a:r>
            <a:r>
              <a:rPr lang="en-US" altLang="zh-CN" dirty="0"/>
              <a:t> Boolean matrix is called a </a:t>
            </a:r>
            <a:r>
              <a:rPr lang="en-US" altLang="zh-CN" i="1" dirty="0">
                <a:solidFill>
                  <a:schemeClr val="hlink"/>
                </a:solidFill>
              </a:rPr>
              <a:t>parity check matrix</a:t>
            </a:r>
            <a:r>
              <a:rPr lang="en-US" altLang="zh-CN" dirty="0"/>
              <a:t>.</a:t>
            </a:r>
            <a:endParaRPr lang="en-US" altLang="zh-CN" b="1" dirty="0">
              <a:solidFill>
                <a:schemeClr val="hlink"/>
              </a:solidFill>
            </a:endParaRPr>
          </a:p>
          <a:p>
            <a:endParaRPr lang="zh-CN" altLang="en-US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5473123" y="3433619"/>
          <a:ext cx="3643669" cy="3068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71700" imgH="1828800" progId="Equation.DSMT4">
                  <p:embed/>
                </p:oleObj>
              </mc:Choice>
              <mc:Fallback>
                <p:oleObj name="Equation" r:id="rId2" imgW="2171700" imgH="1828800" progId="Equation.DSMT4">
                  <p:embed/>
                  <p:pic>
                    <p:nvPicPr>
                      <p:cNvPr id="0" name="图片 41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3123" y="3433619"/>
                        <a:ext cx="3643669" cy="30687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Constructing group code </a:t>
            </a:r>
            <a:endParaRPr lang="zh-CN" altLang="en-US" dirty="0"/>
          </a:p>
        </p:txBody>
      </p:sp>
      <p:graphicFrame>
        <p:nvGraphicFramePr>
          <p:cNvPr id="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244436" y="2005905"/>
          <a:ext cx="8275782" cy="4287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216400" imgH="2184400" progId="Equation.DSMT4">
                  <p:embed/>
                </p:oleObj>
              </mc:Choice>
              <mc:Fallback>
                <p:oleObj name="Equation" r:id="rId2" imgW="4216400" imgH="2184400" progId="Equation.DSMT4">
                  <p:embed/>
                  <p:pic>
                    <p:nvPicPr>
                      <p:cNvPr id="0" name="图片 5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4436" y="2005905"/>
                        <a:ext cx="8275782" cy="42874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587791" y="1478965"/>
            <a:ext cx="52588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i="1" dirty="0" err="1"/>
              <a:t>e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(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) = {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 | b </a:t>
            </a:r>
            <a:r>
              <a:rPr lang="zh-CN" altLang="en-US" dirty="0">
                <a:sym typeface="Symbol" panose="05050102010706020507" pitchFamily="18" charset="2"/>
              </a:rPr>
              <a:t>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} is a subgroup of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Decoding and Error Correction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Consider an (</a:t>
            </a:r>
            <a:r>
              <a:rPr lang="en-US" altLang="zh-CN" i="1" dirty="0"/>
              <a:t>m, n</a:t>
            </a:r>
            <a:r>
              <a:rPr lang="en-US" altLang="zh-CN" dirty="0"/>
              <a:t>) encoding function </a:t>
            </a:r>
            <a:r>
              <a:rPr lang="en-US" altLang="zh-CN" i="1" dirty="0"/>
              <a:t>e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/>
              <a:t>B</a:t>
            </a:r>
            <a:r>
              <a:rPr lang="en-US" altLang="zh-CN" i="1" baseline="30000" dirty="0"/>
              <a:t>n</a:t>
            </a:r>
            <a:r>
              <a:rPr lang="en-US" altLang="zh-CN" dirty="0"/>
              <a:t>. An onto function </a:t>
            </a:r>
            <a:r>
              <a:rPr lang="en-US" altLang="zh-CN" i="1" dirty="0"/>
              <a:t>d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is called an (</a:t>
            </a:r>
            <a:r>
              <a:rPr lang="en-US" altLang="zh-CN" i="1" dirty="0"/>
              <a:t>n, m</a:t>
            </a:r>
            <a:r>
              <a:rPr lang="en-US" altLang="zh-CN" dirty="0"/>
              <a:t>) </a:t>
            </a:r>
            <a:r>
              <a:rPr lang="en-US" altLang="zh-CN" i="1" dirty="0">
                <a:solidFill>
                  <a:schemeClr val="hlink"/>
                </a:solidFill>
              </a:rPr>
              <a:t>decoding function associated with e</a:t>
            </a:r>
            <a:r>
              <a:rPr lang="en-US" altLang="zh-CN" dirty="0">
                <a:solidFill>
                  <a:schemeClr val="hlink"/>
                </a:solidFill>
              </a:rPr>
              <a:t>(</a:t>
            </a:r>
            <a:r>
              <a:rPr lang="zh-CN" altLang="en-US" dirty="0">
                <a:solidFill>
                  <a:schemeClr val="hlink"/>
                </a:solidFill>
              </a:rPr>
              <a:t>与</a:t>
            </a:r>
            <a:r>
              <a:rPr lang="en-US" altLang="zh-CN" i="1" dirty="0">
                <a:solidFill>
                  <a:schemeClr val="hlink"/>
                </a:solidFill>
              </a:rPr>
              <a:t>e</a:t>
            </a:r>
            <a:r>
              <a:rPr lang="zh-CN" altLang="en-US" dirty="0">
                <a:solidFill>
                  <a:schemeClr val="hlink"/>
                </a:solidFill>
              </a:rPr>
              <a:t>关联的译码函数</a:t>
            </a:r>
            <a:r>
              <a:rPr lang="en-US" altLang="zh-CN" dirty="0">
                <a:solidFill>
                  <a:schemeClr val="hlink"/>
                </a:solidFill>
              </a:rPr>
              <a:t>)</a:t>
            </a:r>
            <a:r>
              <a:rPr lang="en-US" altLang="zh-CN" dirty="0"/>
              <a:t> if </a:t>
            </a:r>
            <a:r>
              <a:rPr lang="en-US" altLang="zh-CN" i="1" dirty="0"/>
              <a:t>d</a:t>
            </a:r>
            <a:r>
              <a:rPr lang="en-US" altLang="zh-CN" dirty="0"/>
              <a:t>(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) = </a:t>
            </a:r>
            <a:r>
              <a:rPr lang="en-US" altLang="zh-CN" i="1" dirty="0"/>
              <a:t>b</a:t>
            </a:r>
            <a:r>
              <a:rPr lang="en-US" altLang="zh-CN" dirty="0"/>
              <a:t>' </a:t>
            </a:r>
            <a:r>
              <a:rPr lang="zh-CN" altLang="en-US" dirty="0">
                <a:sym typeface="Symbol" panose="05050102010706020507" pitchFamily="18" charset="2"/>
              </a:rPr>
              <a:t>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is such that when the transmission channel has no noise, then </a:t>
            </a:r>
            <a:r>
              <a:rPr lang="en-US" altLang="zh-CN" i="1" dirty="0"/>
              <a:t>b</a:t>
            </a:r>
            <a:r>
              <a:rPr lang="en-US" altLang="zh-CN" dirty="0"/>
              <a:t>' = </a:t>
            </a:r>
            <a:r>
              <a:rPr lang="en-US" altLang="zh-CN" i="1" dirty="0"/>
              <a:t>b</a:t>
            </a:r>
            <a:r>
              <a:rPr lang="en-US" altLang="zh-CN" dirty="0"/>
              <a:t>, that is, </a:t>
            </a:r>
            <a:r>
              <a:rPr lang="en-US" altLang="zh-CN" i="1" dirty="0"/>
              <a:t>d</a:t>
            </a:r>
            <a:r>
              <a:rPr lang="en-US" altLang="zh-CN" dirty="0"/>
              <a:t> </a:t>
            </a:r>
            <a:r>
              <a:rPr lang="en-US" altLang="zh-CN" sz="1800" dirty="0">
                <a:latin typeface="MT-Extra" charset="0"/>
              </a:rPr>
              <a:t>o</a:t>
            </a:r>
            <a:r>
              <a:rPr lang="en-US" altLang="zh-CN" dirty="0"/>
              <a:t> </a:t>
            </a:r>
            <a:r>
              <a:rPr lang="en-US" altLang="zh-CN" i="1" dirty="0"/>
              <a:t>e</a:t>
            </a:r>
            <a:r>
              <a:rPr lang="en-US" altLang="zh-CN" dirty="0"/>
              <a:t> = 1</a:t>
            </a:r>
            <a:r>
              <a:rPr lang="en-US" altLang="zh-CN" i="1" baseline="-25000" dirty="0"/>
              <a:t>B</a:t>
            </a:r>
            <a:r>
              <a:rPr lang="en-US" altLang="zh-CN" i="1" baseline="-10000" dirty="0"/>
              <a:t>m</a:t>
            </a:r>
          </a:p>
          <a:p>
            <a:r>
              <a:rPr lang="en-US" altLang="zh-CN" dirty="0"/>
              <a:t>Let </a:t>
            </a:r>
            <a:r>
              <a:rPr lang="en-US" altLang="zh-CN" i="1" dirty="0"/>
              <a:t>e</a:t>
            </a:r>
            <a:r>
              <a:rPr lang="en-US" altLang="zh-CN" dirty="0"/>
              <a:t> be an (</a:t>
            </a:r>
            <a:r>
              <a:rPr lang="en-US" altLang="zh-CN" i="1" dirty="0"/>
              <a:t>m, n</a:t>
            </a:r>
            <a:r>
              <a:rPr lang="en-US" altLang="zh-CN" dirty="0"/>
              <a:t>) encoding function and let </a:t>
            </a:r>
            <a:r>
              <a:rPr lang="en-US" altLang="zh-CN" i="1" dirty="0"/>
              <a:t>d</a:t>
            </a:r>
            <a:r>
              <a:rPr lang="en-US" altLang="zh-CN" dirty="0"/>
              <a:t> be an (</a:t>
            </a:r>
            <a:r>
              <a:rPr lang="en-US" altLang="zh-CN" i="1" dirty="0"/>
              <a:t>n, m</a:t>
            </a:r>
            <a:r>
              <a:rPr lang="en-US" altLang="zh-CN" dirty="0"/>
              <a:t>) decoding function associated with </a:t>
            </a:r>
            <a:r>
              <a:rPr lang="en-US" altLang="zh-CN" i="1" dirty="0"/>
              <a:t>e</a:t>
            </a:r>
            <a:r>
              <a:rPr lang="en-US" altLang="zh-CN" dirty="0"/>
              <a:t>. </a:t>
            </a:r>
          </a:p>
          <a:p>
            <a:pPr lvl="1"/>
            <a:r>
              <a:rPr lang="en-US" altLang="zh-CN" dirty="0"/>
              <a:t>The pair (</a:t>
            </a:r>
            <a:r>
              <a:rPr lang="en-US" altLang="zh-CN" i="1" dirty="0"/>
              <a:t>e, d</a:t>
            </a:r>
            <a:r>
              <a:rPr lang="en-US" altLang="zh-CN" dirty="0"/>
              <a:t>) is said to </a:t>
            </a:r>
            <a:r>
              <a:rPr lang="en-US" altLang="zh-CN" i="1" dirty="0">
                <a:solidFill>
                  <a:schemeClr val="hlink"/>
                </a:solidFill>
              </a:rPr>
              <a:t>correct k or fewer errors</a:t>
            </a:r>
            <a:r>
              <a:rPr lang="en-US" altLang="zh-CN" dirty="0"/>
              <a:t>  if whenever </a:t>
            </a:r>
            <a:r>
              <a:rPr lang="en-US" altLang="zh-CN" i="1" dirty="0"/>
              <a:t>x</a:t>
            </a:r>
            <a:r>
              <a:rPr lang="en-US" altLang="zh-CN" dirty="0"/>
              <a:t> = </a:t>
            </a:r>
            <a:r>
              <a:rPr lang="en-US" altLang="zh-CN" i="1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 is transmitted correctly or with </a:t>
            </a:r>
            <a:r>
              <a:rPr lang="en-US" altLang="zh-CN" i="1" dirty="0"/>
              <a:t>k</a:t>
            </a:r>
            <a:r>
              <a:rPr lang="en-US" altLang="zh-CN" dirty="0"/>
              <a:t> or fewer errors and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is received, then </a:t>
            </a:r>
            <a:r>
              <a:rPr lang="en-US" altLang="zh-CN" i="1" dirty="0"/>
              <a:t>d</a:t>
            </a:r>
            <a:r>
              <a:rPr lang="en-US" altLang="zh-CN" dirty="0"/>
              <a:t>(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) = </a:t>
            </a:r>
            <a:r>
              <a:rPr lang="en-US" altLang="zh-CN" i="1" dirty="0"/>
              <a:t>b</a:t>
            </a:r>
            <a:r>
              <a:rPr lang="en-US" altLang="zh-CN" dirty="0"/>
              <a:t>. Thus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is decoded as the correct message </a:t>
            </a:r>
            <a:r>
              <a:rPr lang="en-US" altLang="zh-CN" i="1" dirty="0"/>
              <a:t>b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(</a:t>
            </a:r>
            <a:r>
              <a:rPr lang="en-US" altLang="zh-CN" i="1" dirty="0"/>
              <a:t>e, d</a:t>
            </a:r>
            <a:r>
              <a:rPr lang="en-US" altLang="zh-CN" dirty="0"/>
              <a:t>) can correct </a:t>
            </a:r>
            <a:r>
              <a:rPr lang="en-US" altLang="zh-CN" i="1" dirty="0"/>
              <a:t>k</a:t>
            </a:r>
            <a:r>
              <a:rPr lang="en-US" altLang="zh-CN" dirty="0"/>
              <a:t> or fewer errors if and only if  the minimum distance of </a:t>
            </a:r>
            <a:r>
              <a:rPr lang="en-US" altLang="zh-CN" i="1" dirty="0"/>
              <a:t>e</a:t>
            </a:r>
            <a:r>
              <a:rPr lang="en-US" altLang="zh-CN" dirty="0"/>
              <a:t> is at least 2</a:t>
            </a:r>
            <a:r>
              <a:rPr lang="en-US" altLang="zh-CN" i="1" dirty="0"/>
              <a:t>k</a:t>
            </a:r>
            <a:r>
              <a:rPr lang="en-US" altLang="zh-CN" dirty="0"/>
              <a:t> + l.</a:t>
            </a:r>
            <a:endParaRPr lang="zh-CN" altLang="en-US" dirty="0"/>
          </a:p>
          <a:p>
            <a:endParaRPr lang="zh-CN" altLang="en-US" dirty="0"/>
          </a:p>
          <a:p>
            <a:endParaRPr lang="en-US" altLang="zh-CN" i="1" baseline="-100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Maximum  likelihood technique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Since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has 2</a:t>
            </a:r>
            <a:r>
              <a:rPr lang="en-US" altLang="zh-CN" i="1" baseline="30000" dirty="0"/>
              <a:t>m</a:t>
            </a:r>
            <a:r>
              <a:rPr lang="en-US" altLang="zh-CN" dirty="0"/>
              <a:t> elements, there are 2</a:t>
            </a:r>
            <a:r>
              <a:rPr lang="en-US" altLang="zh-CN" i="1" baseline="30000" dirty="0"/>
              <a:t>m</a:t>
            </a:r>
            <a:r>
              <a:rPr lang="en-US" altLang="zh-CN" dirty="0"/>
              <a:t> code words in </a:t>
            </a:r>
            <a:r>
              <a:rPr lang="en-US" altLang="zh-CN" i="1" dirty="0"/>
              <a:t>B</a:t>
            </a:r>
            <a:r>
              <a:rPr lang="en-US" altLang="zh-CN" i="1" baseline="30000" dirty="0"/>
              <a:t>m</a:t>
            </a:r>
            <a:r>
              <a:rPr lang="en-US" altLang="zh-CN" dirty="0"/>
              <a:t>. List it as </a:t>
            </a:r>
          </a:p>
          <a:p>
            <a:pPr lvl="1"/>
            <a:r>
              <a:rPr lang="en-US" altLang="zh-CN" i="1" dirty="0"/>
              <a:t>x</a:t>
            </a:r>
            <a:r>
              <a:rPr lang="en-US" altLang="zh-CN" baseline="30000" dirty="0"/>
              <a:t>(1)</a:t>
            </a:r>
            <a:r>
              <a:rPr lang="en-US" altLang="zh-CN" dirty="0"/>
              <a:t>, </a:t>
            </a:r>
            <a:r>
              <a:rPr lang="en-US" altLang="zh-CN" i="1" dirty="0"/>
              <a:t>x</a:t>
            </a:r>
            <a:r>
              <a:rPr lang="en-US" altLang="zh-CN" baseline="30000" dirty="0"/>
              <a:t>(2)</a:t>
            </a:r>
            <a:r>
              <a:rPr lang="en-US" altLang="zh-CN" dirty="0"/>
              <a:t>,..., </a:t>
            </a:r>
            <a:r>
              <a:rPr lang="en-US" altLang="zh-CN" i="1" dirty="0"/>
              <a:t>x</a:t>
            </a:r>
            <a:r>
              <a:rPr lang="en-US" altLang="zh-CN" baseline="30000" dirty="0"/>
              <a:t>(2</a:t>
            </a:r>
            <a:r>
              <a:rPr lang="en-US" altLang="zh-CN" i="1" baseline="60000" dirty="0"/>
              <a:t>m</a:t>
            </a:r>
            <a:r>
              <a:rPr lang="en-US" altLang="zh-CN" baseline="30000" dirty="0"/>
              <a:t>) </a:t>
            </a:r>
          </a:p>
          <a:p>
            <a:pPr lvl="1"/>
            <a:r>
              <a:rPr lang="en-US" altLang="zh-CN" dirty="0"/>
              <a:t>If the received word is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, we compute </a:t>
            </a:r>
            <a:r>
              <a:rPr lang="zh-CN" altLang="en-US" dirty="0">
                <a:sym typeface="Symbol" panose="05050102010706020507" pitchFamily="18" charset="2"/>
              </a:rPr>
              <a:t>(</a:t>
            </a:r>
            <a:r>
              <a:rPr lang="en-US" altLang="zh-CN" i="1" dirty="0">
                <a:sym typeface="Symbol" panose="05050102010706020507" pitchFamily="18" charset="2"/>
              </a:rPr>
              <a:t>x</a:t>
            </a:r>
            <a:r>
              <a:rPr lang="en-US" altLang="zh-CN" baseline="30000" dirty="0">
                <a:sym typeface="Symbol" panose="05050102010706020507" pitchFamily="18" charset="2"/>
              </a:rPr>
              <a:t>(</a:t>
            </a:r>
            <a:r>
              <a:rPr lang="en-US" altLang="zh-CN" i="1" baseline="30000" dirty="0" err="1">
                <a:sym typeface="Symbol" panose="05050102010706020507" pitchFamily="18" charset="2"/>
              </a:rPr>
              <a:t>i</a:t>
            </a:r>
            <a:r>
              <a:rPr lang="en-US" altLang="zh-CN" baseline="30000" dirty="0">
                <a:sym typeface="Symbol" panose="05050102010706020507" pitchFamily="18" charset="2"/>
              </a:rPr>
              <a:t>)</a:t>
            </a:r>
            <a:r>
              <a:rPr lang="en-US" altLang="zh-CN" dirty="0">
                <a:sym typeface="Symbol" panose="05050102010706020507" pitchFamily="18" charset="2"/>
              </a:rPr>
              <a:t>,</a:t>
            </a:r>
            <a:r>
              <a:rPr lang="en-US" altLang="zh-CN" i="1" dirty="0" err="1">
                <a:sym typeface="Symbol" panose="05050102010706020507" pitchFamily="18" charset="2"/>
              </a:rPr>
              <a:t>x</a:t>
            </a:r>
            <a:r>
              <a:rPr lang="en-US" altLang="zh-CN" i="1" baseline="-25000" dirty="0" err="1">
                <a:sym typeface="Symbol" panose="05050102010706020507" pitchFamily="18" charset="2"/>
              </a:rPr>
              <a:t>t</a:t>
            </a:r>
            <a:r>
              <a:rPr lang="en-US" altLang="zh-CN" dirty="0">
                <a:sym typeface="Symbol" panose="05050102010706020507" pitchFamily="18" charset="2"/>
              </a:rPr>
              <a:t>) for 1 </a:t>
            </a:r>
            <a:r>
              <a:rPr lang="zh-CN" altLang="en-US" dirty="0">
                <a:sym typeface="Symbol" panose="05050102010706020507" pitchFamily="18" charset="2"/>
              </a:rPr>
              <a:t></a:t>
            </a:r>
            <a:r>
              <a:rPr lang="en-US" altLang="zh-CN" dirty="0" err="1">
                <a:sym typeface="Euclid Math Two" panose="02050601010101010101" pitchFamily="18" charset="2"/>
              </a:rPr>
              <a:t>i</a:t>
            </a:r>
            <a:r>
              <a:rPr lang="en-US" altLang="zh-CN" dirty="0">
                <a:sym typeface="Symbol" panose="05050102010706020507" pitchFamily="18" charset="2"/>
              </a:rPr>
              <a:t></a:t>
            </a:r>
            <a:r>
              <a:rPr lang="zh-CN" altLang="en-US" dirty="0">
                <a:sym typeface="Euclid Math Two" panose="02050601010101010101" pitchFamily="18" charset="2"/>
              </a:rPr>
              <a:t> </a:t>
            </a:r>
            <a:r>
              <a:rPr lang="en-US" altLang="zh-CN" dirty="0"/>
              <a:t>2</a:t>
            </a:r>
            <a:r>
              <a:rPr lang="en-US" altLang="zh-CN" i="1" baseline="30000" dirty="0"/>
              <a:t>m</a:t>
            </a:r>
            <a:r>
              <a:rPr lang="en-US" altLang="zh-CN" dirty="0"/>
              <a:t>, and choose the first code word, say it is </a:t>
            </a:r>
            <a:r>
              <a:rPr lang="en-US" altLang="zh-CN" i="1" dirty="0"/>
              <a:t>x</a:t>
            </a:r>
            <a:r>
              <a:rPr lang="en-US" altLang="zh-CN" baseline="30000" dirty="0"/>
              <a:t>(</a:t>
            </a:r>
            <a:r>
              <a:rPr lang="en-US" altLang="zh-CN" i="1" baseline="30000" dirty="0"/>
              <a:t>s</a:t>
            </a:r>
            <a:r>
              <a:rPr lang="en-US" altLang="zh-CN" baseline="30000" dirty="0"/>
              <a:t>)</a:t>
            </a:r>
            <a:r>
              <a:rPr lang="en-US" altLang="zh-CN" dirty="0"/>
              <a:t>, such that</a:t>
            </a:r>
          </a:p>
          <a:p>
            <a:endParaRPr lang="en-US" altLang="zh-CN" dirty="0"/>
          </a:p>
          <a:p>
            <a:r>
              <a:rPr lang="en-US" altLang="zh-CN" dirty="0"/>
              <a:t>That is, </a:t>
            </a:r>
            <a:r>
              <a:rPr lang="en-US" altLang="zh-CN" i="1" dirty="0"/>
              <a:t>x</a:t>
            </a:r>
            <a:r>
              <a:rPr lang="en-US" altLang="zh-CN" baseline="30000" dirty="0"/>
              <a:t>(</a:t>
            </a:r>
            <a:r>
              <a:rPr lang="en-US" altLang="zh-CN" i="1" baseline="30000" dirty="0"/>
              <a:t>s</a:t>
            </a:r>
            <a:r>
              <a:rPr lang="en-US" altLang="zh-CN" baseline="30000" dirty="0"/>
              <a:t>)</a:t>
            </a:r>
            <a:r>
              <a:rPr lang="en-US" altLang="zh-CN" dirty="0"/>
              <a:t> is a code word that is closest to </a:t>
            </a:r>
            <a:r>
              <a:rPr lang="en-US" altLang="zh-CN" i="1" dirty="0" err="1">
                <a:sym typeface="Symbol" panose="05050102010706020507" pitchFamily="18" charset="2"/>
              </a:rPr>
              <a:t>x</a:t>
            </a:r>
            <a:r>
              <a:rPr lang="en-US" altLang="zh-CN" i="1" baseline="-25000" dirty="0" err="1">
                <a:sym typeface="Symbol" panose="05050102010706020507" pitchFamily="18" charset="2"/>
              </a:rPr>
              <a:t>t</a:t>
            </a:r>
            <a:r>
              <a:rPr lang="en-US" altLang="zh-CN" dirty="0"/>
              <a:t> and the first in the list. </a:t>
            </a:r>
          </a:p>
          <a:p>
            <a:r>
              <a:rPr lang="en-US" altLang="zh-CN" dirty="0"/>
              <a:t>If </a:t>
            </a:r>
            <a:r>
              <a:rPr lang="en-US" altLang="zh-CN" i="1" dirty="0"/>
              <a:t>x</a:t>
            </a:r>
            <a:r>
              <a:rPr lang="en-US" altLang="zh-CN" baseline="30000" dirty="0"/>
              <a:t>(</a:t>
            </a:r>
            <a:r>
              <a:rPr lang="en-US" altLang="zh-CN" i="1" baseline="30000" dirty="0"/>
              <a:t>s</a:t>
            </a:r>
            <a:r>
              <a:rPr lang="en-US" altLang="zh-CN" baseline="30000" dirty="0"/>
              <a:t>)</a:t>
            </a:r>
            <a:r>
              <a:rPr lang="en-US" altLang="zh-CN" dirty="0"/>
              <a:t> = </a:t>
            </a:r>
            <a:r>
              <a:rPr lang="en-US" altLang="zh-CN" i="1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), we define the </a:t>
            </a:r>
            <a:r>
              <a:rPr lang="en-US" altLang="zh-CN" i="1" dirty="0">
                <a:solidFill>
                  <a:schemeClr val="hlink"/>
                </a:solidFill>
              </a:rPr>
              <a:t>maximum likelihood decoding function</a:t>
            </a:r>
            <a:r>
              <a:rPr lang="en-US" altLang="zh-CN" dirty="0"/>
              <a:t> </a:t>
            </a:r>
            <a:r>
              <a:rPr lang="en-US" altLang="zh-CN" i="1" dirty="0"/>
              <a:t>d</a:t>
            </a:r>
            <a:r>
              <a:rPr lang="en-US" altLang="zh-CN" dirty="0"/>
              <a:t> associated with </a:t>
            </a:r>
            <a:r>
              <a:rPr lang="en-US" altLang="zh-CN" i="1" dirty="0"/>
              <a:t>e</a:t>
            </a:r>
            <a:r>
              <a:rPr lang="en-US" altLang="zh-CN" dirty="0"/>
              <a:t> by </a:t>
            </a:r>
            <a:r>
              <a:rPr lang="en-US" altLang="zh-CN" i="1" dirty="0"/>
              <a:t>d</a:t>
            </a:r>
            <a:r>
              <a:rPr lang="en-US" altLang="zh-CN" dirty="0"/>
              <a:t>(</a:t>
            </a:r>
            <a:r>
              <a:rPr lang="en-US" altLang="zh-CN" i="1" dirty="0" err="1">
                <a:sym typeface="Symbol" panose="05050102010706020507" pitchFamily="18" charset="2"/>
              </a:rPr>
              <a:t>x</a:t>
            </a:r>
            <a:r>
              <a:rPr lang="en-US" altLang="zh-CN" i="1" baseline="-25000" dirty="0" err="1">
                <a:sym typeface="Symbol" panose="05050102010706020507" pitchFamily="18" charset="2"/>
              </a:rPr>
              <a:t>t</a:t>
            </a:r>
            <a:r>
              <a:rPr lang="en-US" altLang="zh-CN" dirty="0"/>
              <a:t>) = </a:t>
            </a:r>
            <a:r>
              <a:rPr lang="en-US" altLang="zh-CN" i="1" dirty="0"/>
              <a:t>b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1641765" y="3403601"/>
          <a:ext cx="34004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400425" imgH="504825" progId="Paint.Picture">
                  <p:embed/>
                </p:oleObj>
              </mc:Choice>
              <mc:Fallback>
                <p:oleObj name="Bitmap Image" r:id="rId2" imgW="3400425" imgH="504825" progId="Paint.Picture">
                  <p:embed/>
                  <p:pic>
                    <p:nvPicPr>
                      <p:cNvPr id="0" name="图片 6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1765" y="3403601"/>
                        <a:ext cx="340042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latin typeface="Times New Roman" panose="02020603050405020304" pitchFamily="18" charset="0"/>
              </a:rPr>
              <a:t>Coset</a:t>
            </a:r>
            <a:r>
              <a:rPr lang="en-US" altLang="zh-CN" dirty="0">
                <a:latin typeface="Times New Roman" panose="02020603050405020304" pitchFamily="18" charset="0"/>
              </a:rPr>
              <a:t> leader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/>
              <a:t>Let </a:t>
            </a:r>
            <a:r>
              <a:rPr lang="en-US" altLang="zh-CN" i="1" dirty="0"/>
              <a:t>e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be an (</a:t>
            </a:r>
            <a:r>
              <a:rPr lang="en-US" altLang="zh-CN" i="1" dirty="0"/>
              <a:t>m, n</a:t>
            </a:r>
            <a:r>
              <a:rPr lang="en-US" altLang="zh-CN" dirty="0"/>
              <a:t>) encoding function that is a group code. Thus the set </a:t>
            </a:r>
            <a:r>
              <a:rPr lang="en-US" altLang="zh-CN" i="1" dirty="0"/>
              <a:t>N</a:t>
            </a:r>
            <a:r>
              <a:rPr lang="en-US" altLang="zh-CN" dirty="0"/>
              <a:t> of code words in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is a subgroup of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whose order is 2</a:t>
            </a:r>
            <a:r>
              <a:rPr lang="en-US" altLang="zh-CN" i="1" baseline="30000" dirty="0"/>
              <a:t>m</a:t>
            </a:r>
            <a:r>
              <a:rPr lang="en-US" altLang="zh-CN" dirty="0"/>
              <a:t>, say  N = {</a:t>
            </a:r>
            <a:r>
              <a:rPr lang="en-US" altLang="zh-CN" i="1" dirty="0"/>
              <a:t>x</a:t>
            </a:r>
            <a:r>
              <a:rPr lang="en-US" altLang="zh-CN" baseline="30000" dirty="0"/>
              <a:t>(1)</a:t>
            </a:r>
            <a:r>
              <a:rPr lang="en-US" altLang="zh-CN" dirty="0"/>
              <a:t>, </a:t>
            </a:r>
            <a:r>
              <a:rPr lang="en-US" altLang="zh-CN" i="1" dirty="0"/>
              <a:t>x</a:t>
            </a:r>
            <a:r>
              <a:rPr lang="en-US" altLang="zh-CN" baseline="30000" dirty="0"/>
              <a:t>(2)</a:t>
            </a:r>
            <a:r>
              <a:rPr lang="en-US" altLang="zh-CN" dirty="0"/>
              <a:t>,..., </a:t>
            </a:r>
            <a:r>
              <a:rPr lang="en-US" altLang="zh-CN" i="1" dirty="0"/>
              <a:t>x</a:t>
            </a:r>
            <a:r>
              <a:rPr lang="en-US" altLang="zh-CN" baseline="30000" dirty="0"/>
              <a:t>(2</a:t>
            </a:r>
            <a:r>
              <a:rPr lang="en-US" altLang="zh-CN" i="1" baseline="60000" dirty="0"/>
              <a:t>m</a:t>
            </a:r>
            <a:r>
              <a:rPr lang="en-US" altLang="zh-CN" baseline="30000" dirty="0"/>
              <a:t>)</a:t>
            </a:r>
            <a:r>
              <a:rPr lang="en-US" altLang="zh-CN" dirty="0"/>
              <a:t>}.</a:t>
            </a:r>
          </a:p>
          <a:p>
            <a:r>
              <a:rPr lang="en-US" altLang="zh-CN" dirty="0"/>
              <a:t>Suppose that the code word </a:t>
            </a:r>
            <a:r>
              <a:rPr lang="en-US" altLang="zh-CN" i="1" dirty="0"/>
              <a:t>x</a:t>
            </a:r>
            <a:r>
              <a:rPr lang="en-US" altLang="zh-CN" dirty="0"/>
              <a:t> = </a:t>
            </a:r>
            <a:r>
              <a:rPr lang="en-US" altLang="zh-CN" i="1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 is transmitted and that the word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is received.</a:t>
            </a:r>
          </a:p>
          <a:p>
            <a:r>
              <a:rPr lang="en-US" altLang="zh-CN" dirty="0"/>
              <a:t>The left </a:t>
            </a:r>
            <a:r>
              <a:rPr lang="en-US" altLang="zh-CN" dirty="0" err="1"/>
              <a:t>coset</a:t>
            </a:r>
            <a:r>
              <a:rPr lang="en-US" altLang="zh-CN" dirty="0"/>
              <a:t> of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is</a:t>
            </a:r>
          </a:p>
          <a:p>
            <a:pPr lvl="1"/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</a:t>
            </a:r>
            <a:r>
              <a:rPr lang="en-US" altLang="zh-CN" dirty="0"/>
              <a:t> N = {</a:t>
            </a:r>
            <a:r>
              <a:rPr lang="en-US" altLang="zh-CN" i="1" dirty="0">
                <a:sym typeface="Symbol" panose="05050102010706020507" pitchFamily="18" charset="2"/>
              </a:rPr>
              <a:t></a:t>
            </a:r>
            <a:r>
              <a:rPr lang="en-US" altLang="zh-CN" baseline="-25000" dirty="0"/>
              <a:t>1</a:t>
            </a:r>
            <a:r>
              <a:rPr lang="en-US" altLang="zh-CN" dirty="0"/>
              <a:t>, </a:t>
            </a:r>
            <a:r>
              <a:rPr lang="en-US" altLang="zh-CN" i="1" dirty="0">
                <a:sym typeface="Symbol" panose="05050102010706020507" pitchFamily="18" charset="2"/>
              </a:rPr>
              <a:t></a:t>
            </a:r>
            <a:r>
              <a:rPr lang="en-US" altLang="zh-CN" baseline="-25000" dirty="0"/>
              <a:t>2</a:t>
            </a:r>
            <a:r>
              <a:rPr lang="en-US" altLang="zh-CN" dirty="0"/>
              <a:t>,..., </a:t>
            </a:r>
            <a:r>
              <a:rPr lang="en-US" altLang="zh-CN" i="1" dirty="0">
                <a:sym typeface="Symbol" panose="05050102010706020507" pitchFamily="18" charset="2"/>
              </a:rPr>
              <a:t></a:t>
            </a:r>
            <a:r>
              <a:rPr lang="en-US" altLang="zh-CN" baseline="-25000" dirty="0"/>
              <a:t>2</a:t>
            </a:r>
            <a:r>
              <a:rPr lang="en-US" altLang="zh-CN" i="1" baseline="-10000" dirty="0"/>
              <a:t>m</a:t>
            </a:r>
            <a:r>
              <a:rPr lang="en-US" altLang="zh-CN" dirty="0"/>
              <a:t>}      where </a:t>
            </a:r>
            <a:r>
              <a:rPr lang="en-US" altLang="zh-CN" i="1" dirty="0">
                <a:sym typeface="Symbol" panose="05050102010706020507" pitchFamily="18" charset="2"/>
              </a:rPr>
              <a:t></a:t>
            </a:r>
            <a:r>
              <a:rPr lang="en-US" altLang="zh-CN" i="1" baseline="-25000" dirty="0" err="1"/>
              <a:t>i</a:t>
            </a:r>
            <a:r>
              <a:rPr lang="en-US" altLang="zh-CN" dirty="0"/>
              <a:t> =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</a:t>
            </a:r>
            <a:r>
              <a:rPr lang="en-US" altLang="zh-CN" dirty="0"/>
              <a:t> </a:t>
            </a:r>
            <a:r>
              <a:rPr lang="en-US" altLang="zh-CN" i="1" dirty="0"/>
              <a:t>x</a:t>
            </a:r>
            <a:r>
              <a:rPr lang="en-US" altLang="zh-CN" baseline="30000" dirty="0"/>
              <a:t>(</a:t>
            </a:r>
            <a:r>
              <a:rPr lang="en-US" altLang="zh-CN" i="1" baseline="30000" dirty="0" err="1"/>
              <a:t>i</a:t>
            </a:r>
            <a:r>
              <a:rPr lang="en-US" altLang="zh-CN" baseline="30000" dirty="0"/>
              <a:t>)</a:t>
            </a:r>
            <a:endParaRPr lang="en-US" altLang="zh-CN" dirty="0"/>
          </a:p>
          <a:p>
            <a:r>
              <a:rPr lang="en-US" altLang="zh-CN" dirty="0"/>
              <a:t>if </a:t>
            </a:r>
            <a:r>
              <a:rPr lang="en-US" altLang="zh-CN" i="1" dirty="0">
                <a:sym typeface="Symbol" panose="05050102010706020507" pitchFamily="18" charset="2"/>
              </a:rPr>
              <a:t></a:t>
            </a:r>
            <a:r>
              <a:rPr lang="en-US" altLang="zh-CN" i="1" baseline="-25000" dirty="0"/>
              <a:t>j</a:t>
            </a:r>
            <a:r>
              <a:rPr lang="en-US" altLang="zh-CN" dirty="0"/>
              <a:t> is a </a:t>
            </a:r>
            <a:r>
              <a:rPr lang="en-US" altLang="zh-CN" dirty="0" err="1"/>
              <a:t>coset</a:t>
            </a:r>
            <a:r>
              <a:rPr lang="en-US" altLang="zh-CN" dirty="0"/>
              <a:t> member with smallest weight, then </a:t>
            </a:r>
            <a:r>
              <a:rPr lang="en-US" altLang="zh-CN" i="1" dirty="0"/>
              <a:t>x</a:t>
            </a:r>
            <a:r>
              <a:rPr lang="en-US" altLang="zh-CN" baseline="30000" dirty="0"/>
              <a:t>(</a:t>
            </a:r>
            <a:r>
              <a:rPr lang="en-US" altLang="zh-CN" i="1" baseline="30000" dirty="0"/>
              <a:t>j</a:t>
            </a:r>
            <a:r>
              <a:rPr lang="en-US" altLang="zh-CN" baseline="30000" dirty="0"/>
              <a:t>)</a:t>
            </a:r>
            <a:r>
              <a:rPr lang="en-US" altLang="zh-CN" dirty="0"/>
              <a:t> must be a code word that is closest to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i="1" dirty="0" err="1"/>
              <a:t>.</a:t>
            </a:r>
            <a:endParaRPr lang="en-US" altLang="zh-CN" i="1" dirty="0"/>
          </a:p>
          <a:p>
            <a:r>
              <a:rPr lang="en-US" altLang="zh-CN" dirty="0"/>
              <a:t>An element </a:t>
            </a:r>
            <a:r>
              <a:rPr lang="en-US" altLang="zh-CN" i="1" dirty="0">
                <a:sym typeface="Symbol" panose="05050102010706020507" pitchFamily="18" charset="2"/>
              </a:rPr>
              <a:t></a:t>
            </a:r>
            <a:r>
              <a:rPr lang="en-US" altLang="zh-CN" i="1" baseline="-25000" dirty="0"/>
              <a:t>j</a:t>
            </a:r>
            <a:r>
              <a:rPr lang="en-US" altLang="zh-CN" dirty="0"/>
              <a:t> , having smallest weight, is called a </a:t>
            </a:r>
            <a:r>
              <a:rPr lang="en-US" altLang="zh-CN" i="1" dirty="0" err="1">
                <a:solidFill>
                  <a:schemeClr val="hlink"/>
                </a:solidFill>
              </a:rPr>
              <a:t>coset</a:t>
            </a:r>
            <a:r>
              <a:rPr lang="en-US" altLang="zh-CN" i="1" dirty="0">
                <a:solidFill>
                  <a:schemeClr val="hlink"/>
                </a:solidFill>
              </a:rPr>
              <a:t> leader</a:t>
            </a:r>
            <a:r>
              <a:rPr lang="en-US" altLang="zh-CN" dirty="0"/>
              <a:t>.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9.1 Relations and Their Properties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96418" cy="4351338"/>
          </a:xfrm>
        </p:spPr>
        <p:txBody>
          <a:bodyPr>
            <a:normAutofit fontScale="92500"/>
          </a:bodyPr>
          <a:lstStyle/>
          <a:p>
            <a:r>
              <a:rPr lang="en-US" altLang="zh-CN" dirty="0"/>
              <a:t>Combing relations</a:t>
            </a:r>
          </a:p>
          <a:p>
            <a:pPr lvl="1"/>
            <a:r>
              <a:rPr lang="en-US" altLang="zh-CN" i="1" dirty="0"/>
              <a:t>R</a:t>
            </a:r>
            <a:r>
              <a:rPr lang="en-US" altLang="zh-CN" baseline="-25000" dirty="0"/>
              <a:t>2</a:t>
            </a:r>
            <a:r>
              <a:rPr lang="en-US" altLang="zh-CN" dirty="0"/>
              <a:t> </a:t>
            </a:r>
            <a:r>
              <a:rPr lang="en-US" altLang="zh-CN" dirty="0">
                <a:latin typeface="Symbol" panose="05050102010706020507" pitchFamily="18" charset="2"/>
              </a:rPr>
              <a:t>È </a:t>
            </a:r>
            <a:r>
              <a:rPr lang="en-US" altLang="zh-CN" i="1" dirty="0"/>
              <a:t>R</a:t>
            </a:r>
            <a:r>
              <a:rPr lang="en-US" altLang="zh-CN" baseline="-25000" dirty="0"/>
              <a:t>1</a:t>
            </a:r>
          </a:p>
          <a:p>
            <a:pPr lvl="1"/>
            <a:r>
              <a:rPr lang="en-US" altLang="zh-CN" i="1" dirty="0"/>
              <a:t>R</a:t>
            </a:r>
            <a:r>
              <a:rPr lang="en-US" altLang="zh-CN" baseline="-25000" dirty="0"/>
              <a:t>2</a:t>
            </a:r>
            <a:r>
              <a:rPr lang="en-US" altLang="zh-CN" dirty="0"/>
              <a:t> </a:t>
            </a:r>
            <a:r>
              <a:rPr lang="en-US" altLang="zh-CN" dirty="0">
                <a:latin typeface="Symbol" panose="05050102010706020507" pitchFamily="18" charset="2"/>
              </a:rPr>
              <a:t>Ç </a:t>
            </a:r>
            <a:r>
              <a:rPr lang="en-US" altLang="zh-CN" i="1" dirty="0"/>
              <a:t>R</a:t>
            </a:r>
            <a:r>
              <a:rPr lang="en-US" altLang="zh-CN" baseline="-25000" dirty="0"/>
              <a:t>1</a:t>
            </a:r>
          </a:p>
          <a:p>
            <a:pPr lvl="1"/>
            <a:r>
              <a:rPr lang="en-US" altLang="zh-CN" i="1" dirty="0"/>
              <a:t>R</a:t>
            </a:r>
            <a:r>
              <a:rPr lang="en-US" altLang="zh-CN" baseline="-25000" dirty="0"/>
              <a:t>2</a:t>
            </a:r>
            <a:r>
              <a:rPr lang="en-US" altLang="zh-CN" dirty="0"/>
              <a:t> </a:t>
            </a:r>
            <a:r>
              <a:rPr lang="en-US" altLang="zh-CN" dirty="0">
                <a:latin typeface="Symbol" panose="05050102010706020507" pitchFamily="18" charset="2"/>
              </a:rPr>
              <a:t>- </a:t>
            </a:r>
            <a:r>
              <a:rPr lang="en-US" altLang="zh-CN" i="1" dirty="0"/>
              <a:t>R</a:t>
            </a:r>
            <a:r>
              <a:rPr lang="en-US" altLang="zh-CN" baseline="-25000" dirty="0"/>
              <a:t>1</a:t>
            </a:r>
          </a:p>
          <a:p>
            <a:pPr lvl="1"/>
            <a:r>
              <a:rPr lang="en-US" altLang="zh-CN" i="1" dirty="0"/>
              <a:t>R</a:t>
            </a:r>
            <a:r>
              <a:rPr lang="en-US" altLang="zh-CN" baseline="-25000" dirty="0"/>
              <a:t>2</a:t>
            </a:r>
            <a:r>
              <a:rPr lang="en-US" altLang="zh-CN" dirty="0"/>
              <a:t> </a:t>
            </a:r>
            <a:r>
              <a:rPr lang="en-US" altLang="zh-CN" dirty="0">
                <a:latin typeface="Symbol" panose="05050102010706020507" pitchFamily="18" charset="2"/>
              </a:rPr>
              <a:t>Å </a:t>
            </a:r>
            <a:r>
              <a:rPr lang="en-US" altLang="zh-CN" i="1" dirty="0"/>
              <a:t>R</a:t>
            </a:r>
            <a:r>
              <a:rPr lang="en-US" altLang="zh-CN" baseline="-25000" dirty="0"/>
              <a:t>1</a:t>
            </a:r>
          </a:p>
          <a:p>
            <a:pPr lvl="1"/>
            <a:r>
              <a:rPr lang="en-US" altLang="zh-CN" i="1" dirty="0"/>
              <a:t>R</a:t>
            </a:r>
            <a:r>
              <a:rPr lang="en-US" altLang="zh-CN" baseline="-25000" dirty="0"/>
              <a:t>1</a:t>
            </a:r>
          </a:p>
          <a:p>
            <a:r>
              <a:rPr lang="en-US" altLang="zh-CN" dirty="0"/>
              <a:t>Composition</a:t>
            </a:r>
            <a:endParaRPr lang="en-US" altLang="zh-CN" baseline="-25000" dirty="0"/>
          </a:p>
          <a:p>
            <a:pPr lvl="1"/>
            <a:r>
              <a:rPr lang="en-US" altLang="zh-CN" dirty="0"/>
              <a:t>Suppose </a:t>
            </a:r>
            <a:r>
              <a:rPr lang="en-US" altLang="zh-CN" i="1" dirty="0"/>
              <a:t>A</a:t>
            </a:r>
            <a:r>
              <a:rPr lang="en-US" altLang="zh-CN" dirty="0"/>
              <a:t>, </a:t>
            </a:r>
            <a:r>
              <a:rPr lang="en-US" altLang="zh-CN" i="1" dirty="0"/>
              <a:t>B</a:t>
            </a:r>
            <a:r>
              <a:rPr lang="en-US" altLang="zh-CN" dirty="0"/>
              <a:t>, and </a:t>
            </a:r>
            <a:r>
              <a:rPr lang="en-US" altLang="zh-CN" i="1" dirty="0"/>
              <a:t>C</a:t>
            </a:r>
            <a:r>
              <a:rPr lang="en-US" altLang="zh-CN" dirty="0"/>
              <a:t> are sets, </a:t>
            </a:r>
            <a:r>
              <a:rPr lang="en-US" altLang="zh-CN" i="1" dirty="0"/>
              <a:t>R</a:t>
            </a:r>
            <a:r>
              <a:rPr lang="en-US" altLang="zh-CN" dirty="0"/>
              <a:t> is a relation from </a:t>
            </a:r>
            <a:r>
              <a:rPr lang="en-US" altLang="zh-CN" i="1" dirty="0"/>
              <a:t>A</a:t>
            </a:r>
            <a:r>
              <a:rPr lang="en-US" altLang="zh-CN" dirty="0"/>
              <a:t> to </a:t>
            </a:r>
            <a:r>
              <a:rPr lang="en-US" altLang="zh-CN" i="1" dirty="0"/>
              <a:t>B</a:t>
            </a:r>
            <a:r>
              <a:rPr lang="en-US" altLang="zh-CN" dirty="0"/>
              <a:t>, and </a:t>
            </a:r>
            <a:r>
              <a:rPr lang="en-US" altLang="zh-CN" i="1" dirty="0"/>
              <a:t>S</a:t>
            </a:r>
            <a:r>
              <a:rPr lang="en-US" altLang="zh-CN" dirty="0"/>
              <a:t> is a relation from </a:t>
            </a:r>
            <a:r>
              <a:rPr lang="en-US" altLang="zh-CN" i="1" dirty="0"/>
              <a:t>B</a:t>
            </a:r>
            <a:r>
              <a:rPr lang="en-US" altLang="zh-CN" dirty="0"/>
              <a:t> to </a:t>
            </a:r>
            <a:r>
              <a:rPr lang="en-US" altLang="zh-CN" i="1" dirty="0"/>
              <a:t>C</a:t>
            </a:r>
            <a:r>
              <a:rPr lang="en-US" altLang="zh-CN" dirty="0"/>
              <a:t>. </a:t>
            </a:r>
          </a:p>
          <a:p>
            <a:pPr lvl="1"/>
            <a:r>
              <a:rPr lang="en-US" altLang="zh-CN" dirty="0"/>
              <a:t>The </a:t>
            </a:r>
            <a:r>
              <a:rPr lang="en-US" altLang="zh-CN" i="1" dirty="0">
                <a:solidFill>
                  <a:schemeClr val="hlink"/>
                </a:solidFill>
              </a:rPr>
              <a:t>composition of R and S</a:t>
            </a:r>
            <a:r>
              <a:rPr lang="en-US" altLang="zh-CN" dirty="0"/>
              <a:t>, written as </a:t>
            </a:r>
            <a:r>
              <a:rPr lang="en-US" altLang="zh-CN" i="1" dirty="0"/>
              <a:t>S</a:t>
            </a:r>
            <a:r>
              <a:rPr lang="en-US" altLang="zh-CN" dirty="0">
                <a:latin typeface="Euclid" panose="02020503060505020303" pitchFamily="18" charset="0"/>
                <a:sym typeface="Euclid Extra" panose="02050502000505020303" pitchFamily="18" charset="2"/>
              </a:rPr>
              <a:t></a:t>
            </a:r>
            <a:r>
              <a:rPr lang="en-US" altLang="zh-CN" i="1" dirty="0"/>
              <a:t>R</a:t>
            </a:r>
            <a:r>
              <a:rPr lang="en-US" altLang="zh-CN" dirty="0"/>
              <a:t>, is a relation from </a:t>
            </a:r>
            <a:r>
              <a:rPr lang="en-US" altLang="zh-CN" i="1" dirty="0"/>
              <a:t>A</a:t>
            </a:r>
            <a:r>
              <a:rPr lang="en-US" altLang="zh-CN" dirty="0"/>
              <a:t> to </a:t>
            </a:r>
            <a:r>
              <a:rPr lang="en-US" altLang="zh-CN" i="1" dirty="0"/>
              <a:t>C</a:t>
            </a:r>
            <a:r>
              <a:rPr lang="en-US" altLang="zh-CN" dirty="0"/>
              <a:t> and defined as: </a:t>
            </a:r>
          </a:p>
          <a:p>
            <a:pPr lvl="1"/>
            <a:r>
              <a:rPr lang="en-US" altLang="zh-CN" dirty="0"/>
              <a:t>if  </a:t>
            </a:r>
            <a:r>
              <a:rPr lang="en-US" altLang="zh-CN" i="1" dirty="0"/>
              <a:t>a</a:t>
            </a:r>
            <a:r>
              <a:rPr lang="en-US" altLang="zh-CN" dirty="0"/>
              <a:t> is in </a:t>
            </a:r>
            <a:r>
              <a:rPr lang="en-US" altLang="zh-CN" i="1" dirty="0"/>
              <a:t>A </a:t>
            </a:r>
            <a:r>
              <a:rPr lang="en-US" altLang="zh-CN" dirty="0"/>
              <a:t>and </a:t>
            </a:r>
            <a:r>
              <a:rPr lang="en-US" altLang="zh-CN" i="1" dirty="0"/>
              <a:t>c</a:t>
            </a:r>
            <a:r>
              <a:rPr lang="en-US" altLang="zh-CN" dirty="0"/>
              <a:t> is in</a:t>
            </a:r>
            <a:r>
              <a:rPr lang="en-US" altLang="zh-CN" i="1" dirty="0"/>
              <a:t> C</a:t>
            </a:r>
            <a:r>
              <a:rPr lang="en-US" altLang="zh-CN" dirty="0"/>
              <a:t>, then </a:t>
            </a:r>
            <a:r>
              <a:rPr lang="en-US" altLang="zh-CN" i="1" dirty="0"/>
              <a:t>a S</a:t>
            </a:r>
            <a:r>
              <a:rPr lang="en-US" altLang="zh-CN" dirty="0">
                <a:latin typeface="Euclid" panose="02020503060505020303" pitchFamily="18" charset="0"/>
                <a:sym typeface="Euclid Extra" panose="02050502000505020303" pitchFamily="18" charset="2"/>
              </a:rPr>
              <a:t></a:t>
            </a:r>
            <a:r>
              <a:rPr lang="en-US" altLang="zh-CN" i="1" dirty="0"/>
              <a:t>R c </a:t>
            </a:r>
            <a:r>
              <a:rPr lang="en-US" altLang="zh-CN" dirty="0"/>
              <a:t>if and only if for some </a:t>
            </a:r>
            <a:r>
              <a:rPr lang="en-US" altLang="zh-CN" i="1" dirty="0"/>
              <a:t>b</a:t>
            </a:r>
            <a:r>
              <a:rPr lang="en-US" altLang="zh-CN" dirty="0"/>
              <a:t> in </a:t>
            </a:r>
            <a:r>
              <a:rPr lang="en-US" altLang="zh-CN" i="1" dirty="0"/>
              <a:t>B</a:t>
            </a:r>
            <a:r>
              <a:rPr lang="en-US" altLang="zh-CN" dirty="0"/>
              <a:t>, </a:t>
            </a:r>
            <a:r>
              <a:rPr lang="en-US" altLang="zh-CN" i="1" dirty="0"/>
              <a:t>a R b</a:t>
            </a:r>
            <a:r>
              <a:rPr lang="en-US" altLang="zh-CN" dirty="0"/>
              <a:t> and </a:t>
            </a:r>
            <a:r>
              <a:rPr lang="en-US" altLang="zh-CN" i="1" dirty="0"/>
              <a:t>b S c</a:t>
            </a:r>
            <a:r>
              <a:rPr lang="en-US" altLang="zh-CN" dirty="0"/>
              <a:t>.</a:t>
            </a:r>
          </a:p>
          <a:p>
            <a:endParaRPr lang="zh-CN" altLang="en-US" baseline="-25000" dirty="0"/>
          </a:p>
          <a:p>
            <a:pPr lvl="1"/>
            <a:endParaRPr lang="zh-CN" altLang="en-US" dirty="0"/>
          </a:p>
        </p:txBody>
      </p:sp>
      <p:cxnSp>
        <p:nvCxnSpPr>
          <p:cNvPr id="4" name="直接连接符 3"/>
          <p:cNvCxnSpPr/>
          <p:nvPr/>
        </p:nvCxnSpPr>
        <p:spPr bwMode="auto">
          <a:xfrm>
            <a:off x="1618383" y="3753572"/>
            <a:ext cx="2159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Constructing </a:t>
            </a:r>
            <a:r>
              <a:rPr lang="en-US" altLang="zh-CN" dirty="0">
                <a:solidFill>
                  <a:srgbClr val="009999"/>
                </a:solidFill>
              </a:rPr>
              <a:t>maximum likelihood decoding function associated with a given group code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For obtaining a maximum likelihood decoding function </a:t>
            </a:r>
            <a:r>
              <a:rPr lang="en-US" altLang="zh-CN" i="1" dirty="0"/>
              <a:t>d</a:t>
            </a:r>
            <a:r>
              <a:rPr lang="en-US" altLang="zh-CN" dirty="0"/>
              <a:t> associated with a given group code </a:t>
            </a:r>
            <a:r>
              <a:rPr lang="en-US" altLang="zh-CN" i="1" dirty="0"/>
              <a:t>e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</a:t>
            </a:r>
            <a:endParaRPr lang="zh-CN" altLang="en-US" dirty="0"/>
          </a:p>
          <a:p>
            <a:pPr lvl="1"/>
            <a:r>
              <a:rPr lang="en-US" altLang="zh-CN" b="1" i="1" dirty="0"/>
              <a:t>Step 1</a:t>
            </a:r>
            <a:r>
              <a:rPr lang="en-US" altLang="zh-CN" dirty="0"/>
              <a:t>: Determine all the left </a:t>
            </a:r>
            <a:r>
              <a:rPr lang="en-US" altLang="zh-CN" dirty="0" err="1"/>
              <a:t>cosets</a:t>
            </a:r>
            <a:r>
              <a:rPr lang="en-US" altLang="zh-CN" dirty="0"/>
              <a:t> of </a:t>
            </a:r>
            <a:r>
              <a:rPr lang="en-US" altLang="zh-CN" i="1" dirty="0"/>
              <a:t>N</a:t>
            </a:r>
            <a:r>
              <a:rPr lang="en-US" altLang="zh-CN" dirty="0"/>
              <a:t> = </a:t>
            </a:r>
            <a:r>
              <a:rPr lang="en-US" altLang="zh-CN" i="1" dirty="0"/>
              <a:t>e</a:t>
            </a:r>
            <a:r>
              <a:rPr lang="en-US" altLang="zh-CN" dirty="0"/>
              <a:t>(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) in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endParaRPr lang="en-US" altLang="zh-CN" i="1" baseline="30000" dirty="0"/>
          </a:p>
          <a:p>
            <a:pPr lvl="1"/>
            <a:r>
              <a:rPr lang="en-US" altLang="zh-CN" b="1" i="1" dirty="0"/>
              <a:t>Step 2</a:t>
            </a:r>
            <a:r>
              <a:rPr lang="en-US" altLang="zh-CN" dirty="0"/>
              <a:t>: For each </a:t>
            </a:r>
            <a:r>
              <a:rPr lang="en-US" altLang="zh-CN" dirty="0" err="1"/>
              <a:t>coset</a:t>
            </a:r>
            <a:r>
              <a:rPr lang="en-US" altLang="zh-CN" dirty="0"/>
              <a:t>, find a </a:t>
            </a:r>
            <a:r>
              <a:rPr lang="en-US" altLang="zh-CN" dirty="0" err="1"/>
              <a:t>coset</a:t>
            </a:r>
            <a:r>
              <a:rPr lang="en-US" altLang="zh-CN" dirty="0"/>
              <a:t> leader (a word of least weight). </a:t>
            </a:r>
          </a:p>
          <a:p>
            <a:pPr lvl="1"/>
            <a:r>
              <a:rPr lang="en-US" altLang="zh-CN" b="1" i="1" dirty="0"/>
              <a:t>Step 3</a:t>
            </a:r>
            <a:r>
              <a:rPr lang="en-US" altLang="zh-CN" dirty="0"/>
              <a:t>: If the word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is received, determine the </a:t>
            </a:r>
            <a:r>
              <a:rPr lang="en-US" altLang="zh-CN" dirty="0" err="1"/>
              <a:t>coset</a:t>
            </a:r>
            <a:r>
              <a:rPr lang="en-US" altLang="zh-CN" dirty="0"/>
              <a:t> of </a:t>
            </a:r>
            <a:r>
              <a:rPr lang="en-US" altLang="zh-CN" i="1" dirty="0"/>
              <a:t>N</a:t>
            </a:r>
            <a:r>
              <a:rPr lang="en-US" altLang="zh-CN" dirty="0"/>
              <a:t> to which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belongs.</a:t>
            </a:r>
          </a:p>
          <a:p>
            <a:pPr lvl="1"/>
            <a:r>
              <a:rPr lang="en-US" altLang="zh-CN" b="1" i="1" dirty="0"/>
              <a:t>Step 4</a:t>
            </a:r>
            <a:r>
              <a:rPr lang="en-US" altLang="zh-CN" dirty="0"/>
              <a:t>: Let </a:t>
            </a:r>
            <a:r>
              <a:rPr lang="en-US" altLang="zh-CN" i="1" dirty="0">
                <a:sym typeface="Symbol" panose="05050102010706020507" pitchFamily="18" charset="2"/>
              </a:rPr>
              <a:t></a:t>
            </a:r>
            <a:r>
              <a:rPr lang="en-US" altLang="zh-CN" dirty="0"/>
              <a:t> be a </a:t>
            </a:r>
            <a:r>
              <a:rPr lang="en-US" altLang="zh-CN" dirty="0" err="1"/>
              <a:t>coset</a:t>
            </a:r>
            <a:r>
              <a:rPr lang="en-US" altLang="zh-CN" dirty="0"/>
              <a:t> leader for the </a:t>
            </a:r>
            <a:r>
              <a:rPr lang="en-US" altLang="zh-CN" dirty="0" err="1"/>
              <a:t>coset</a:t>
            </a:r>
            <a:r>
              <a:rPr lang="en-US" altLang="zh-CN" dirty="0"/>
              <a:t> determined in Step 3. Compute </a:t>
            </a:r>
            <a:r>
              <a:rPr lang="en-US" altLang="zh-CN" i="1" dirty="0"/>
              <a:t>x</a:t>
            </a:r>
            <a:r>
              <a:rPr lang="en-US" altLang="zh-CN" dirty="0"/>
              <a:t> =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</a:t>
            </a:r>
            <a:r>
              <a:rPr lang="en-US" altLang="zh-CN" dirty="0"/>
              <a:t> </a:t>
            </a:r>
            <a:r>
              <a:rPr lang="en-US" altLang="zh-CN" i="1" dirty="0">
                <a:sym typeface="Symbol" panose="05050102010706020507" pitchFamily="18" charset="2"/>
              </a:rPr>
              <a:t>. </a:t>
            </a:r>
            <a:r>
              <a:rPr lang="en-US" altLang="zh-CN" dirty="0"/>
              <a:t>If </a:t>
            </a:r>
            <a:r>
              <a:rPr lang="en-US" altLang="zh-CN" i="1" dirty="0"/>
              <a:t>x</a:t>
            </a:r>
            <a:r>
              <a:rPr lang="en-US" altLang="zh-CN" dirty="0"/>
              <a:t> = </a:t>
            </a:r>
            <a:r>
              <a:rPr lang="en-US" altLang="zh-CN" i="1" dirty="0"/>
              <a:t>e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), let </a:t>
            </a:r>
            <a:r>
              <a:rPr lang="en-US" altLang="zh-CN" i="1" dirty="0"/>
              <a:t>d</a:t>
            </a:r>
            <a:r>
              <a:rPr lang="en-US" altLang="zh-CN" dirty="0"/>
              <a:t>(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) = </a:t>
            </a:r>
            <a:r>
              <a:rPr lang="en-US" altLang="zh-CN" i="1" dirty="0"/>
              <a:t>b</a:t>
            </a:r>
            <a:r>
              <a:rPr lang="en-US" altLang="zh-CN" dirty="0"/>
              <a:t>.</a:t>
            </a:r>
            <a:endParaRPr lang="zh-CN" altLang="en-US" dirty="0"/>
          </a:p>
          <a:p>
            <a:r>
              <a:rPr lang="en-US" altLang="zh-CN" dirty="0"/>
              <a:t>Decoding table</a:t>
            </a:r>
            <a:endParaRPr lang="zh-CN" altLang="en-US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4156364" y="4716261"/>
          <a:ext cx="6400799" cy="1698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6534150" imgH="1733550" progId="Paint.Picture">
                  <p:embed/>
                </p:oleObj>
              </mc:Choice>
              <mc:Fallback>
                <p:oleObj name="Bitmap Image" r:id="rId2" imgW="6534150" imgH="1733550" progId="Paint.Picture">
                  <p:embed/>
                  <p:pic>
                    <p:nvPicPr>
                      <p:cNvPr id="0" name="图片 71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6364" y="4716261"/>
                        <a:ext cx="6400799" cy="16985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Syndrome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1" y="1825625"/>
            <a:ext cx="7843982" cy="4351338"/>
          </a:xfrm>
        </p:spPr>
        <p:txBody>
          <a:bodyPr>
            <a:normAutofit/>
          </a:bodyPr>
          <a:lstStyle/>
          <a:p>
            <a:r>
              <a:rPr lang="en-US" altLang="zh-CN" dirty="0"/>
              <a:t>Suppose that the (</a:t>
            </a:r>
            <a:r>
              <a:rPr lang="en-US" altLang="zh-CN" i="1" dirty="0"/>
              <a:t>m, n</a:t>
            </a:r>
            <a:r>
              <a:rPr lang="en-US" altLang="zh-CN" dirty="0"/>
              <a:t>)  group code is 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i="1" dirty="0"/>
              <a:t> </a:t>
            </a:r>
            <a:r>
              <a:rPr lang="en-US" altLang="zh-CN" dirty="0"/>
              <a:t>, where </a:t>
            </a:r>
            <a:r>
              <a:rPr lang="en-US" altLang="zh-CN" b="1" dirty="0"/>
              <a:t>H</a:t>
            </a:r>
            <a:r>
              <a:rPr lang="en-US" altLang="zh-CN" dirty="0"/>
              <a:t> is a given parity check matrix. </a:t>
            </a:r>
            <a:endParaRPr lang="zh-CN" altLang="en-US" dirty="0"/>
          </a:p>
          <a:p>
            <a:r>
              <a:rPr lang="en-US" altLang="zh-CN" dirty="0"/>
              <a:t>Then the function </a:t>
            </a:r>
            <a:r>
              <a:rPr lang="en-US" altLang="zh-CN" i="1" dirty="0" err="1"/>
              <a:t>f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/>
              <a:t>B</a:t>
            </a:r>
            <a:r>
              <a:rPr lang="en-US" altLang="zh-CN" i="1" baseline="30000" dirty="0"/>
              <a:t>r</a:t>
            </a:r>
            <a:r>
              <a:rPr lang="en-US" altLang="zh-CN" dirty="0"/>
              <a:t> defined by </a:t>
            </a:r>
            <a:r>
              <a:rPr lang="en-US" altLang="zh-CN" i="1" dirty="0" err="1"/>
              <a:t>f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) = </a:t>
            </a:r>
            <a:r>
              <a:rPr lang="en-US" altLang="zh-CN" i="1" dirty="0"/>
              <a:t>x</a:t>
            </a:r>
            <a:r>
              <a:rPr lang="en-US" altLang="zh-CN" dirty="0"/>
              <a:t>*</a:t>
            </a:r>
            <a:r>
              <a:rPr lang="en-US" altLang="zh-CN" b="1" dirty="0"/>
              <a:t>H</a:t>
            </a:r>
            <a:r>
              <a:rPr lang="en-US" altLang="zh-CN" dirty="0"/>
              <a:t>,  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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i="1" baseline="30000" dirty="0"/>
              <a:t> </a:t>
            </a:r>
            <a:r>
              <a:rPr lang="en-US" altLang="zh-CN" dirty="0"/>
              <a:t>is a homomorphism from the group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to the group  </a:t>
            </a:r>
            <a:r>
              <a:rPr lang="en-US" altLang="zh-CN" i="1" dirty="0"/>
              <a:t>B</a:t>
            </a:r>
            <a:r>
              <a:rPr lang="en-US" altLang="zh-CN" i="1" baseline="30000" dirty="0"/>
              <a:t>r</a:t>
            </a:r>
            <a:r>
              <a:rPr lang="en-US" altLang="zh-CN" dirty="0"/>
              <a:t>.</a:t>
            </a:r>
          </a:p>
          <a:p>
            <a:r>
              <a:rPr lang="en-US" altLang="zh-CN" i="1" dirty="0"/>
              <a:t>B</a:t>
            </a:r>
            <a:r>
              <a:rPr lang="en-US" altLang="zh-CN" i="1" baseline="30000" dirty="0"/>
              <a:t>r</a:t>
            </a:r>
            <a:r>
              <a:rPr lang="en-US" altLang="zh-CN" dirty="0"/>
              <a:t> and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/</a:t>
            </a:r>
            <a:r>
              <a:rPr lang="en-US" altLang="zh-CN" i="1" dirty="0"/>
              <a:t>N</a:t>
            </a:r>
            <a:r>
              <a:rPr lang="en-US" altLang="zh-CN" dirty="0"/>
              <a:t> are isomorphic, where </a:t>
            </a:r>
            <a:r>
              <a:rPr lang="en-US" altLang="zh-CN" i="1" dirty="0"/>
              <a:t>N</a:t>
            </a:r>
            <a:r>
              <a:rPr lang="en-US" altLang="zh-CN" dirty="0"/>
              <a:t> = {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</a:t>
            </a:r>
            <a:r>
              <a:rPr lang="en-US" altLang="zh-CN" dirty="0"/>
              <a:t>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 | </a:t>
            </a:r>
            <a:r>
              <a:rPr lang="en-US" altLang="zh-CN" i="1" dirty="0"/>
              <a:t>x</a:t>
            </a:r>
            <a:r>
              <a:rPr lang="en-US" altLang="zh-CN" dirty="0"/>
              <a:t>*</a:t>
            </a:r>
            <a:r>
              <a:rPr lang="en-US" altLang="zh-CN" b="1" dirty="0"/>
              <a:t>H</a:t>
            </a:r>
            <a:r>
              <a:rPr lang="en-US" altLang="zh-CN" dirty="0"/>
              <a:t> = </a:t>
            </a:r>
            <a:r>
              <a:rPr lang="en-US" altLang="zh-CN" b="1" dirty="0"/>
              <a:t>0</a:t>
            </a:r>
            <a:r>
              <a:rPr lang="en-US" altLang="zh-CN" dirty="0"/>
              <a:t>} = </a:t>
            </a:r>
            <a:r>
              <a:rPr lang="en-US" altLang="zh-CN" dirty="0" err="1"/>
              <a:t>ker</a:t>
            </a:r>
            <a:r>
              <a:rPr lang="en-US" altLang="zh-CN" dirty="0"/>
              <a:t>(</a:t>
            </a:r>
            <a:r>
              <a:rPr lang="en-US" altLang="zh-CN" i="1" dirty="0" err="1"/>
              <a:t>f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) = 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(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) under the isomorphism g: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r>
              <a:rPr lang="en-US" altLang="zh-CN" dirty="0"/>
              <a:t>/</a:t>
            </a:r>
            <a:r>
              <a:rPr lang="en-US" altLang="zh-CN" i="1" dirty="0"/>
              <a:t>N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</a:t>
            </a:r>
            <a:r>
              <a:rPr lang="en-US" altLang="zh-CN" dirty="0"/>
              <a:t> </a:t>
            </a:r>
            <a:r>
              <a:rPr lang="en-US" altLang="zh-CN" i="1" dirty="0"/>
              <a:t>B</a:t>
            </a:r>
            <a:r>
              <a:rPr lang="en-US" altLang="zh-CN" i="1" baseline="30000" dirty="0"/>
              <a:t>r</a:t>
            </a:r>
            <a:r>
              <a:rPr lang="en-US" altLang="zh-CN" dirty="0"/>
              <a:t> defined by </a:t>
            </a:r>
            <a:r>
              <a:rPr lang="en-US" altLang="zh-CN" i="1" dirty="0"/>
              <a:t>g</a:t>
            </a:r>
            <a:r>
              <a:rPr lang="en-US" altLang="zh-CN" dirty="0"/>
              <a:t>(</a:t>
            </a:r>
            <a:r>
              <a:rPr lang="en-US" altLang="zh-CN" i="1" dirty="0" err="1"/>
              <a:t>xN</a:t>
            </a:r>
            <a:r>
              <a:rPr lang="en-US" altLang="zh-CN" dirty="0"/>
              <a:t>) = </a:t>
            </a:r>
            <a:r>
              <a:rPr lang="en-US" altLang="zh-CN" i="1" dirty="0" err="1"/>
              <a:t>f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) = </a:t>
            </a:r>
            <a:r>
              <a:rPr lang="en-US" altLang="zh-CN" i="1" dirty="0"/>
              <a:t>x</a:t>
            </a:r>
            <a:r>
              <a:rPr lang="en-US" altLang="zh-CN" dirty="0"/>
              <a:t>*</a:t>
            </a:r>
            <a:r>
              <a:rPr lang="en-US" altLang="zh-CN" b="1" dirty="0"/>
              <a:t>H</a:t>
            </a:r>
          </a:p>
          <a:p>
            <a:r>
              <a:rPr lang="en-US" altLang="zh-CN" dirty="0"/>
              <a:t>The element </a:t>
            </a:r>
            <a:r>
              <a:rPr lang="en-US" altLang="zh-CN" i="1" dirty="0"/>
              <a:t>x</a:t>
            </a:r>
            <a:r>
              <a:rPr lang="en-US" altLang="zh-CN" dirty="0"/>
              <a:t>*</a:t>
            </a:r>
            <a:r>
              <a:rPr lang="en-US" altLang="zh-CN" b="1" dirty="0"/>
              <a:t>H</a:t>
            </a:r>
            <a:r>
              <a:rPr lang="en-US" altLang="zh-CN" dirty="0"/>
              <a:t> is called the </a:t>
            </a:r>
            <a:r>
              <a:rPr lang="en-US" altLang="zh-CN" i="1" dirty="0">
                <a:solidFill>
                  <a:schemeClr val="hlink"/>
                </a:solidFill>
              </a:rPr>
              <a:t>syndrome</a:t>
            </a:r>
            <a:r>
              <a:rPr lang="en-US" altLang="zh-CN" dirty="0"/>
              <a:t> of </a:t>
            </a:r>
            <a:r>
              <a:rPr lang="en-US" altLang="zh-CN" i="1" dirty="0"/>
              <a:t>x</a:t>
            </a:r>
            <a:endParaRPr lang="zh-CN" altLang="en-US" i="1" dirty="0"/>
          </a:p>
          <a:p>
            <a:endParaRPr lang="en-US" altLang="zh-CN" dirty="0"/>
          </a:p>
          <a:p>
            <a:endParaRPr lang="zh-CN" altLang="en-US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8765309" y="1825625"/>
          <a:ext cx="2701636" cy="227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71700" imgH="1828800" progId="Equation.DSMT4">
                  <p:embed/>
                </p:oleObj>
              </mc:Choice>
              <mc:Fallback>
                <p:oleObj name="Equation" r:id="rId2" imgW="2171700" imgH="1828800" progId="Equation.DSMT4">
                  <p:embed/>
                  <p:pic>
                    <p:nvPicPr>
                      <p:cNvPr id="0" name="图片 82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5309" y="1825625"/>
                        <a:ext cx="2701636" cy="2275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22927" y="355888"/>
            <a:ext cx="10836563" cy="1325563"/>
          </a:xfrm>
        </p:spPr>
        <p:txBody>
          <a:bodyPr>
            <a:normAutofit/>
          </a:bodyPr>
          <a:lstStyle/>
          <a:p>
            <a:r>
              <a:rPr lang="en-US" altLang="zh-CN" sz="4000" i="1" dirty="0"/>
              <a:t>Syndrome and decoding procedure for group code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199" y="1825625"/>
            <a:ext cx="10679545" cy="4351338"/>
          </a:xfrm>
        </p:spPr>
        <p:txBody>
          <a:bodyPr>
            <a:normAutofit/>
          </a:bodyPr>
          <a:lstStyle/>
          <a:p>
            <a:r>
              <a:rPr lang="en-US" altLang="zh-CN" dirty="0"/>
              <a:t>Let </a:t>
            </a:r>
            <a:r>
              <a:rPr lang="en-US" altLang="zh-CN" i="1" dirty="0"/>
              <a:t>x</a:t>
            </a:r>
            <a:r>
              <a:rPr lang="en-US" altLang="zh-CN" dirty="0"/>
              <a:t> and </a:t>
            </a:r>
            <a:r>
              <a:rPr lang="en-US" altLang="zh-CN" i="1" dirty="0"/>
              <a:t>y</a:t>
            </a:r>
            <a:r>
              <a:rPr lang="en-US" altLang="zh-CN" dirty="0"/>
              <a:t> be elements in </a:t>
            </a:r>
            <a:r>
              <a:rPr lang="en-US" altLang="zh-CN" i="1" dirty="0"/>
              <a:t>B</a:t>
            </a:r>
            <a:r>
              <a:rPr lang="en-US" altLang="zh-CN" i="1" baseline="30000" dirty="0"/>
              <a:t>n</a:t>
            </a:r>
            <a:r>
              <a:rPr lang="en-US" altLang="zh-CN" dirty="0"/>
              <a:t>. Then</a:t>
            </a:r>
          </a:p>
          <a:p>
            <a:pPr lvl="1"/>
            <a:r>
              <a:rPr lang="en-US" altLang="zh-CN" dirty="0"/>
              <a:t> </a:t>
            </a:r>
            <a:r>
              <a:rPr lang="en-US" altLang="zh-CN" i="1" dirty="0"/>
              <a:t>x</a:t>
            </a:r>
            <a:r>
              <a:rPr lang="en-US" altLang="zh-CN" dirty="0"/>
              <a:t> and </a:t>
            </a:r>
            <a:r>
              <a:rPr lang="en-US" altLang="zh-CN" i="1" dirty="0"/>
              <a:t>y</a:t>
            </a:r>
            <a:r>
              <a:rPr lang="en-US" altLang="zh-CN" dirty="0"/>
              <a:t> lie in the same left </a:t>
            </a:r>
            <a:r>
              <a:rPr lang="en-US" altLang="zh-CN" dirty="0" err="1"/>
              <a:t>coset</a:t>
            </a:r>
            <a:r>
              <a:rPr lang="en-US" altLang="zh-CN" dirty="0"/>
              <a:t> of </a:t>
            </a:r>
            <a:r>
              <a:rPr lang="en-US" altLang="zh-CN" i="1" dirty="0"/>
              <a:t>N</a:t>
            </a:r>
            <a:r>
              <a:rPr lang="en-US" altLang="zh-CN" dirty="0"/>
              <a:t> in 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n</a:t>
            </a:r>
            <a:endParaRPr lang="en-US" altLang="zh-CN" i="1" baseline="30000" dirty="0"/>
          </a:p>
          <a:p>
            <a:pPr lvl="1"/>
            <a:r>
              <a:rPr lang="en-US" altLang="zh-CN" dirty="0"/>
              <a:t>  if and only if </a:t>
            </a:r>
            <a:r>
              <a:rPr lang="en-US" altLang="zh-CN" i="1" dirty="0" err="1"/>
              <a:t>f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(</a:t>
            </a:r>
            <a:r>
              <a:rPr lang="en-US" altLang="zh-CN" i="1" dirty="0"/>
              <a:t>x</a:t>
            </a:r>
            <a:r>
              <a:rPr lang="en-US" altLang="zh-CN" dirty="0"/>
              <a:t>) = </a:t>
            </a:r>
            <a:r>
              <a:rPr lang="en-US" altLang="zh-CN" i="1" dirty="0" err="1"/>
              <a:t>f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(</a:t>
            </a:r>
            <a:r>
              <a:rPr lang="en-US" altLang="zh-CN" i="1" dirty="0"/>
              <a:t>y</a:t>
            </a:r>
            <a:r>
              <a:rPr lang="en-US" altLang="zh-CN" dirty="0"/>
              <a:t>)</a:t>
            </a:r>
          </a:p>
          <a:p>
            <a:pPr lvl="1"/>
            <a:r>
              <a:rPr lang="en-US" altLang="zh-CN" dirty="0"/>
              <a:t> if and only if they have the same syndrome.</a:t>
            </a:r>
            <a:endParaRPr lang="zh-CN" altLang="en-US" dirty="0"/>
          </a:p>
          <a:p>
            <a:r>
              <a:rPr lang="en-US" altLang="zh-CN" dirty="0"/>
              <a:t>Decoding procedure</a:t>
            </a:r>
          </a:p>
          <a:p>
            <a:pPr lvl="1"/>
            <a:r>
              <a:rPr lang="en-US" altLang="zh-CN" b="1" i="1" dirty="0"/>
              <a:t>Step 1</a:t>
            </a:r>
            <a:r>
              <a:rPr lang="en-US" altLang="zh-CN" dirty="0"/>
              <a:t>: Determine all left </a:t>
            </a:r>
            <a:r>
              <a:rPr lang="en-US" altLang="zh-CN" dirty="0" err="1"/>
              <a:t>cosets</a:t>
            </a:r>
            <a:r>
              <a:rPr lang="en-US" altLang="zh-CN" dirty="0"/>
              <a:t> of </a:t>
            </a:r>
            <a:r>
              <a:rPr lang="en-US" altLang="zh-CN" i="1" dirty="0"/>
              <a:t>N</a:t>
            </a:r>
            <a:r>
              <a:rPr lang="en-US" altLang="zh-CN" dirty="0"/>
              <a:t> = 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(</a:t>
            </a:r>
            <a:r>
              <a:rPr lang="en-US" altLang="zh-CN" i="1" dirty="0" err="1"/>
              <a:t>B</a:t>
            </a:r>
            <a:r>
              <a:rPr lang="en-US" altLang="zh-CN" i="1" baseline="30000" dirty="0" err="1"/>
              <a:t>m</a:t>
            </a:r>
            <a:r>
              <a:rPr lang="en-US" altLang="zh-CN" dirty="0"/>
              <a:t> ) in </a:t>
            </a:r>
            <a:r>
              <a:rPr lang="en-US" altLang="zh-CN" i="1" dirty="0"/>
              <a:t>B</a:t>
            </a:r>
            <a:r>
              <a:rPr lang="en-US" altLang="zh-CN" i="1" baseline="30000" dirty="0"/>
              <a:t>n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b="1" i="1" dirty="0"/>
              <a:t>Step 2</a:t>
            </a:r>
            <a:r>
              <a:rPr lang="en-US" altLang="zh-CN" dirty="0"/>
              <a:t>: For each </a:t>
            </a:r>
            <a:r>
              <a:rPr lang="en-US" altLang="zh-CN" dirty="0" err="1"/>
              <a:t>coset</a:t>
            </a:r>
            <a:r>
              <a:rPr lang="en-US" altLang="zh-CN" dirty="0"/>
              <a:t>, find a </a:t>
            </a:r>
            <a:r>
              <a:rPr lang="en-US" altLang="zh-CN" dirty="0" err="1"/>
              <a:t>coset</a:t>
            </a:r>
            <a:r>
              <a:rPr lang="en-US" altLang="zh-CN" dirty="0"/>
              <a:t> leader, and compute the syndrome of each leader</a:t>
            </a:r>
          </a:p>
          <a:p>
            <a:pPr lvl="1"/>
            <a:r>
              <a:rPr lang="en-US" altLang="zh-CN" b="1" i="1" dirty="0"/>
              <a:t>Step 3</a:t>
            </a:r>
            <a:r>
              <a:rPr lang="en-US" altLang="zh-CN" dirty="0"/>
              <a:t>: If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is received, compute the syndrome of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and find the </a:t>
            </a:r>
            <a:r>
              <a:rPr lang="en-US" altLang="zh-CN" dirty="0" err="1"/>
              <a:t>coset</a:t>
            </a:r>
            <a:r>
              <a:rPr lang="en-US" altLang="zh-CN" dirty="0"/>
              <a:t> leader </a:t>
            </a:r>
            <a:r>
              <a:rPr lang="en-US" altLang="zh-CN" i="1" dirty="0">
                <a:sym typeface="Symbol" panose="05050102010706020507" pitchFamily="18" charset="2"/>
              </a:rPr>
              <a:t></a:t>
            </a:r>
            <a:r>
              <a:rPr lang="en-US" altLang="zh-CN" dirty="0"/>
              <a:t> having the same syndrome. Then 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 </a:t>
            </a:r>
            <a:r>
              <a:rPr lang="zh-CN" altLang="en-US" dirty="0">
                <a:sym typeface="Symbol" panose="05050102010706020507" pitchFamily="18" charset="2"/>
              </a:rPr>
              <a:t></a:t>
            </a:r>
            <a:r>
              <a:rPr lang="en-US" altLang="zh-CN" dirty="0"/>
              <a:t> </a:t>
            </a:r>
            <a:r>
              <a:rPr lang="en-US" altLang="zh-CN" i="1" dirty="0">
                <a:sym typeface="Symbol" panose="05050102010706020507" pitchFamily="18" charset="2"/>
              </a:rPr>
              <a:t></a:t>
            </a:r>
            <a:r>
              <a:rPr lang="en-US" altLang="zh-CN" dirty="0"/>
              <a:t>  = </a:t>
            </a:r>
            <a:r>
              <a:rPr lang="en-US" altLang="zh-CN" i="1" dirty="0"/>
              <a:t>x</a:t>
            </a:r>
            <a:r>
              <a:rPr lang="en-US" altLang="zh-CN" dirty="0"/>
              <a:t> is a code word </a:t>
            </a:r>
            <a:r>
              <a:rPr lang="en-US" altLang="zh-CN" i="1" dirty="0" err="1"/>
              <a:t>e</a:t>
            </a:r>
            <a:r>
              <a:rPr lang="en-US" altLang="zh-CN" i="1" baseline="-25000" dirty="0" err="1"/>
              <a:t>H</a:t>
            </a:r>
            <a:r>
              <a:rPr lang="en-US" altLang="zh-CN" dirty="0"/>
              <a:t>(</a:t>
            </a:r>
            <a:r>
              <a:rPr lang="en-US" altLang="zh-CN" i="1" dirty="0"/>
              <a:t>b</a:t>
            </a:r>
            <a:r>
              <a:rPr lang="en-US" altLang="zh-CN" dirty="0"/>
              <a:t>), and </a:t>
            </a:r>
            <a:r>
              <a:rPr lang="en-US" altLang="zh-CN" i="1" dirty="0"/>
              <a:t>d</a:t>
            </a:r>
            <a:r>
              <a:rPr lang="en-US" altLang="zh-CN" dirty="0"/>
              <a:t>(</a:t>
            </a:r>
            <a:r>
              <a:rPr lang="en-US" altLang="zh-CN" i="1" dirty="0" err="1"/>
              <a:t>x</a:t>
            </a:r>
            <a:r>
              <a:rPr lang="en-US" altLang="zh-CN" i="1" baseline="-25000" dirty="0" err="1"/>
              <a:t>t</a:t>
            </a:r>
            <a:r>
              <a:rPr lang="en-US" altLang="zh-CN" dirty="0"/>
              <a:t>) = </a:t>
            </a:r>
            <a:r>
              <a:rPr lang="en-US" altLang="zh-CN" i="1" dirty="0"/>
              <a:t>b</a:t>
            </a:r>
            <a:r>
              <a:rPr lang="en-US" altLang="zh-CN" dirty="0"/>
              <a:t>.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9.3 Representing Relations 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altLang="zh-CN" dirty="0"/>
              <a:t>With a zero-one matrix.</a:t>
            </a:r>
          </a:p>
          <a:p>
            <a:pPr algn="just"/>
            <a:r>
              <a:rPr lang="en-US" altLang="zh-CN" dirty="0"/>
              <a:t>With a directed graph.</a:t>
            </a:r>
          </a:p>
          <a:p>
            <a:pPr algn="just"/>
            <a:r>
              <a:rPr lang="en-US" altLang="zh-CN" i="1" dirty="0" err="1"/>
              <a:t>Reflexive</a:t>
            </a:r>
            <a:r>
              <a:rPr lang="en-US" altLang="zh-CN" dirty="0" err="1"/>
              <a:t>,</a:t>
            </a:r>
            <a:r>
              <a:rPr lang="en-US" altLang="zh-CN" i="1" dirty="0" err="1"/>
              <a:t>irreflexive</a:t>
            </a:r>
            <a:r>
              <a:rPr lang="en-US" altLang="zh-CN" dirty="0"/>
              <a:t>,</a:t>
            </a:r>
          </a:p>
          <a:p>
            <a:pPr algn="just"/>
            <a:r>
              <a:rPr lang="en-US" altLang="zh-CN" dirty="0"/>
              <a:t>s</a:t>
            </a:r>
            <a:r>
              <a:rPr lang="en-US" altLang="zh-CN" i="1" dirty="0"/>
              <a:t>ymmetric, asymmetric, and </a:t>
            </a:r>
            <a:r>
              <a:rPr lang="en-US" altLang="zh-CN" i="1" dirty="0" err="1"/>
              <a:t>antisymmetric</a:t>
            </a:r>
            <a:endParaRPr lang="en-US" altLang="zh-CN" i="1" dirty="0"/>
          </a:p>
          <a:p>
            <a:r>
              <a:rPr lang="en-US" altLang="zh-CN" dirty="0"/>
              <a:t>The complement?</a:t>
            </a:r>
          </a:p>
          <a:p>
            <a:r>
              <a:rPr lang="en-US" altLang="zh-CN" dirty="0"/>
              <a:t>The relative complement?</a:t>
            </a:r>
          </a:p>
          <a:p>
            <a:r>
              <a:rPr lang="en-US" altLang="zh-CN" dirty="0"/>
              <a:t>The symmetric difference?</a:t>
            </a:r>
            <a:endParaRPr lang="zh-CN" altLang="en-US" dirty="0"/>
          </a:p>
          <a:p>
            <a:pPr algn="just"/>
            <a:r>
              <a:rPr lang="en-US" altLang="zh-CN" dirty="0"/>
              <a:t>Combining Connection Matrices</a:t>
            </a:r>
          </a:p>
          <a:p>
            <a:pPr lvl="1" algn="just"/>
            <a:r>
              <a:rPr lang="en-US" altLang="zh-CN" dirty="0"/>
              <a:t>Join</a:t>
            </a:r>
          </a:p>
          <a:p>
            <a:pPr lvl="1" algn="just"/>
            <a:r>
              <a:rPr lang="en-US" altLang="zh-CN" dirty="0"/>
              <a:t> meet</a:t>
            </a:r>
          </a:p>
          <a:p>
            <a:pPr lvl="1" algn="just"/>
            <a:r>
              <a:rPr lang="en-US" altLang="zh-CN" dirty="0"/>
              <a:t> Composite of relations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9.4 Closures of Relations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51191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i="1" dirty="0">
                <a:solidFill>
                  <a:schemeClr val="hlink"/>
                </a:solidFill>
              </a:rPr>
              <a:t>reflexive closure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chemeClr val="hlink"/>
                </a:solidFill>
              </a:rPr>
              <a:t>r(</a:t>
            </a:r>
            <a:r>
              <a:rPr lang="en-US" altLang="zh-CN" i="1" dirty="0">
                <a:solidFill>
                  <a:schemeClr val="hlink"/>
                </a:solidFill>
              </a:rPr>
              <a:t>R</a:t>
            </a:r>
            <a:r>
              <a:rPr lang="en-US" altLang="zh-CN" dirty="0">
                <a:solidFill>
                  <a:schemeClr val="hlink"/>
                </a:solidFill>
              </a:rPr>
              <a:t>)</a:t>
            </a:r>
            <a:endParaRPr lang="en-US" altLang="zh-CN" dirty="0"/>
          </a:p>
          <a:p>
            <a:pPr lvl="1"/>
            <a:r>
              <a:rPr lang="en-US" altLang="zh-CN" i="1" dirty="0"/>
              <a:t>R</a:t>
            </a:r>
            <a:r>
              <a:rPr lang="en-US" altLang="zh-CN" dirty="0">
                <a:latin typeface="Symbol" panose="05050102010706020507" pitchFamily="18" charset="2"/>
              </a:rPr>
              <a:t>ÈD</a:t>
            </a:r>
            <a:endParaRPr lang="en-US" altLang="zh-CN" dirty="0"/>
          </a:p>
          <a:p>
            <a:pPr lvl="1"/>
            <a:r>
              <a:rPr lang="en-US" altLang="zh-CN" dirty="0"/>
              <a:t>Add loops to all vertices on the digraph representation of </a:t>
            </a:r>
            <a:r>
              <a:rPr lang="en-US" altLang="zh-CN" i="1" dirty="0"/>
              <a:t>R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Put 1’s on the diagonal of the connection matrix of </a:t>
            </a:r>
            <a:r>
              <a:rPr lang="en-US" altLang="zh-CN" i="1" dirty="0"/>
              <a:t>R.</a:t>
            </a:r>
            <a:endParaRPr lang="zh-CN" altLang="en-US" dirty="0"/>
          </a:p>
          <a:p>
            <a:r>
              <a:rPr lang="en-US" altLang="zh-CN" i="1" dirty="0">
                <a:solidFill>
                  <a:schemeClr val="hlink"/>
                </a:solidFill>
              </a:rPr>
              <a:t>symmetric closure </a:t>
            </a:r>
            <a:r>
              <a:rPr lang="en-US" altLang="zh-CN" dirty="0">
                <a:solidFill>
                  <a:schemeClr val="hlink"/>
                </a:solidFill>
              </a:rPr>
              <a:t>s(</a:t>
            </a:r>
            <a:r>
              <a:rPr lang="en-US" altLang="zh-CN" i="1" dirty="0">
                <a:solidFill>
                  <a:schemeClr val="hlink"/>
                </a:solidFill>
              </a:rPr>
              <a:t>R</a:t>
            </a:r>
            <a:r>
              <a:rPr lang="en-US" altLang="zh-CN" dirty="0">
                <a:solidFill>
                  <a:schemeClr val="hlink"/>
                </a:solidFill>
              </a:rPr>
              <a:t>)</a:t>
            </a:r>
            <a:endParaRPr lang="en-US" altLang="zh-CN" dirty="0"/>
          </a:p>
          <a:p>
            <a:pPr lvl="1"/>
            <a:r>
              <a:rPr lang="en-US" altLang="zh-CN" i="1" dirty="0"/>
              <a:t>R</a:t>
            </a:r>
            <a:r>
              <a:rPr lang="en-US" altLang="zh-CN" dirty="0">
                <a:latin typeface="Symbol" panose="05050102010706020507" pitchFamily="18" charset="2"/>
              </a:rPr>
              <a:t>È</a:t>
            </a:r>
            <a:r>
              <a:rPr lang="en-US" altLang="zh-CN" i="1" dirty="0"/>
              <a:t>R</a:t>
            </a:r>
            <a:r>
              <a:rPr lang="en-US" altLang="zh-CN" baseline="30000" dirty="0">
                <a:latin typeface="Symbol" panose="05050102010706020507" pitchFamily="18" charset="2"/>
              </a:rPr>
              <a:t>-</a:t>
            </a:r>
            <a:r>
              <a:rPr lang="en-US" altLang="zh-CN" baseline="30000" dirty="0"/>
              <a:t>1</a:t>
            </a:r>
            <a:endParaRPr lang="en-US" altLang="zh-CN" dirty="0"/>
          </a:p>
          <a:p>
            <a:pPr lvl="1"/>
            <a:r>
              <a:rPr lang="en-US" altLang="zh-CN" dirty="0"/>
              <a:t>add arcs in the opposite direction.</a:t>
            </a:r>
          </a:p>
          <a:p>
            <a:r>
              <a:rPr lang="en-US" altLang="zh-CN" dirty="0"/>
              <a:t> </a:t>
            </a:r>
            <a:r>
              <a:rPr lang="en-US" altLang="zh-CN" i="1" dirty="0">
                <a:solidFill>
                  <a:schemeClr val="hlink"/>
                </a:solidFill>
              </a:rPr>
              <a:t>transitive closure</a:t>
            </a:r>
            <a:endParaRPr lang="en-US" altLang="zh-CN" dirty="0"/>
          </a:p>
          <a:p>
            <a:pPr lvl="1"/>
            <a:r>
              <a:rPr lang="en-US" altLang="zh-CN" dirty="0"/>
              <a:t>if there is a path from </a:t>
            </a:r>
            <a:r>
              <a:rPr lang="en-US" altLang="zh-CN" i="1" dirty="0"/>
              <a:t>a</a:t>
            </a:r>
            <a:r>
              <a:rPr lang="en-US" altLang="zh-CN" dirty="0"/>
              <a:t> to </a:t>
            </a:r>
            <a:r>
              <a:rPr lang="en-US" altLang="zh-CN" i="1" dirty="0"/>
              <a:t>b</a:t>
            </a:r>
            <a:r>
              <a:rPr lang="en-US" altLang="zh-CN" dirty="0"/>
              <a:t>, add an arc from </a:t>
            </a:r>
            <a:r>
              <a:rPr lang="en-US" altLang="zh-CN" i="1" dirty="0"/>
              <a:t>a</a:t>
            </a:r>
            <a:r>
              <a:rPr lang="en-US" altLang="zh-CN" dirty="0"/>
              <a:t> to </a:t>
            </a:r>
            <a:r>
              <a:rPr lang="en-US" altLang="zh-CN" i="1" dirty="0"/>
              <a:t>b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i="1" dirty="0">
                <a:solidFill>
                  <a:schemeClr val="hlink"/>
                </a:solidFill>
              </a:rPr>
              <a:t>R</a:t>
            </a:r>
            <a:r>
              <a:rPr lang="en-US" altLang="zh-CN" i="1" baseline="30000" dirty="0">
                <a:solidFill>
                  <a:schemeClr val="hlink"/>
                </a:solidFill>
              </a:rPr>
              <a:t>n</a:t>
            </a:r>
            <a:r>
              <a:rPr lang="en-US" altLang="zh-CN" dirty="0"/>
              <a:t> : </a:t>
            </a:r>
            <a:r>
              <a:rPr lang="en-US" altLang="zh-CN" i="1" dirty="0"/>
              <a:t>x</a:t>
            </a:r>
            <a:r>
              <a:rPr lang="en-US" altLang="zh-CN" dirty="0"/>
              <a:t> </a:t>
            </a:r>
            <a:r>
              <a:rPr lang="en-US" altLang="zh-CN" i="1" dirty="0"/>
              <a:t>R</a:t>
            </a:r>
            <a:r>
              <a:rPr lang="en-US" altLang="zh-CN" i="1" baseline="30000" dirty="0"/>
              <a:t>n</a:t>
            </a:r>
            <a:r>
              <a:rPr lang="en-US" altLang="zh-CN" dirty="0"/>
              <a:t> </a:t>
            </a:r>
            <a:r>
              <a:rPr lang="en-US" altLang="zh-CN" i="1" dirty="0"/>
              <a:t>y</a:t>
            </a:r>
            <a:r>
              <a:rPr lang="en-US" altLang="zh-CN" dirty="0"/>
              <a:t> means that there is a path of length </a:t>
            </a:r>
            <a:r>
              <a:rPr lang="en-US" altLang="zh-CN" i="1" dirty="0"/>
              <a:t>n</a:t>
            </a:r>
            <a:r>
              <a:rPr lang="en-US" altLang="zh-CN" dirty="0"/>
              <a:t> from </a:t>
            </a:r>
            <a:r>
              <a:rPr lang="en-US" altLang="zh-CN" i="1" dirty="0"/>
              <a:t>x</a:t>
            </a:r>
            <a:r>
              <a:rPr lang="en-US" altLang="zh-CN" dirty="0"/>
              <a:t> to </a:t>
            </a:r>
            <a:r>
              <a:rPr lang="en-US" altLang="zh-CN" i="1" dirty="0"/>
              <a:t>y</a:t>
            </a:r>
            <a:r>
              <a:rPr lang="en-US" altLang="zh-CN" dirty="0"/>
              <a:t> in </a:t>
            </a:r>
            <a:r>
              <a:rPr lang="en-US" altLang="zh-CN" i="1" dirty="0"/>
              <a:t>R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The </a:t>
            </a:r>
            <a:r>
              <a:rPr lang="en-US" altLang="zh-CN" i="1" dirty="0">
                <a:solidFill>
                  <a:srgbClr val="FF0000"/>
                </a:solidFill>
              </a:rPr>
              <a:t>connectivity relation R</a:t>
            </a:r>
            <a:r>
              <a:rPr lang="en-US" altLang="zh-CN" baseline="30000" dirty="0">
                <a:solidFill>
                  <a:srgbClr val="FF0000"/>
                </a:solidFill>
              </a:rPr>
              <a:t>∗</a:t>
            </a:r>
            <a:r>
              <a:rPr lang="en-US" altLang="zh-CN" dirty="0"/>
              <a:t> consists of the pairs (</a:t>
            </a:r>
            <a:r>
              <a:rPr lang="en-US" altLang="zh-CN" i="1" dirty="0"/>
              <a:t>a, b</a:t>
            </a:r>
            <a:r>
              <a:rPr lang="en-US" altLang="zh-CN" dirty="0"/>
              <a:t>) such</a:t>
            </a:r>
            <a:br>
              <a:rPr lang="en-US" altLang="zh-CN" dirty="0"/>
            </a:br>
            <a:r>
              <a:rPr lang="en-US" altLang="zh-CN" dirty="0"/>
              <a:t>that there is a path of length at least one from </a:t>
            </a:r>
            <a:r>
              <a:rPr lang="en-US" altLang="zh-CN" i="1" dirty="0"/>
              <a:t>a </a:t>
            </a:r>
            <a:r>
              <a:rPr lang="en-US" altLang="zh-CN" dirty="0"/>
              <a:t>to </a:t>
            </a:r>
            <a:r>
              <a:rPr lang="en-US" altLang="zh-CN" i="1" dirty="0"/>
              <a:t>b </a:t>
            </a:r>
            <a:r>
              <a:rPr lang="en-US" altLang="zh-CN" dirty="0"/>
              <a:t>in </a:t>
            </a:r>
            <a:r>
              <a:rPr lang="en-US" altLang="zh-CN" i="1" dirty="0"/>
              <a:t>R</a:t>
            </a:r>
            <a:r>
              <a:rPr lang="en-US" altLang="zh-CN" dirty="0"/>
              <a:t>. </a:t>
            </a:r>
          </a:p>
          <a:p>
            <a:pPr lvl="1"/>
            <a:endParaRPr lang="zh-CN" altLang="en-US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1685350" y="6278565"/>
          <a:ext cx="1695159" cy="443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603200" imgH="6705600" progId="Equation.DSMT4">
                  <p:embed/>
                </p:oleObj>
              </mc:Choice>
              <mc:Fallback>
                <p:oleObj name="Equation" r:id="rId2" imgW="25603200" imgH="6705600" progId="Equation.DSMT4">
                  <p:embed/>
                  <p:pic>
                    <p:nvPicPr>
                      <p:cNvPr id="0" name="图片 13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350" y="6278565"/>
                        <a:ext cx="1695159" cy="4438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206622" y="6198170"/>
          <a:ext cx="4623809" cy="524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9131200" imgH="6705600" progId="Equation.DSMT4">
                  <p:embed/>
                </p:oleObj>
              </mc:Choice>
              <mc:Fallback>
                <p:oleObj name="Equation" r:id="rId4" imgW="59131200" imgH="6705600" progId="Equation.DSMT4">
                  <p:embed/>
                  <p:pic>
                    <p:nvPicPr>
                      <p:cNvPr id="0" name="图片 13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6622" y="6198170"/>
                        <a:ext cx="4623809" cy="5241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924648" y="5608573"/>
          <a:ext cx="3702771" cy="702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273300" imgH="431800" progId="Equation.DSMT4">
                  <p:embed/>
                </p:oleObj>
              </mc:Choice>
              <mc:Fallback>
                <p:oleObj name="Equation" r:id="rId6" imgW="2273300" imgH="431800" progId="Equation.DSMT4">
                  <p:embed/>
                  <p:pic>
                    <p:nvPicPr>
                      <p:cNvPr id="0" name="图片 13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4648" y="5608573"/>
                        <a:ext cx="3702771" cy="7024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4950070" y="5603663"/>
          <a:ext cx="3245806" cy="755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854200" imgH="431800" progId="Equation.DSMT4">
                  <p:embed/>
                </p:oleObj>
              </mc:Choice>
              <mc:Fallback>
                <p:oleObj name="Equation" r:id="rId8" imgW="1854200" imgH="431800" progId="Equation.DSMT4">
                  <p:embed/>
                  <p:pic>
                    <p:nvPicPr>
                      <p:cNvPr id="0" name="图片 13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0070" y="5603663"/>
                        <a:ext cx="3245806" cy="7556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9.4 Closures of Relations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zh-CN" dirty="0" err="1"/>
              <a:t>Warshall’s</a:t>
            </a:r>
            <a:r>
              <a:rPr lang="en-US" altLang="zh-CN" dirty="0"/>
              <a:t> Algorithm</a:t>
            </a:r>
          </a:p>
          <a:p>
            <a:r>
              <a:rPr lang="en-US" altLang="zh-CN" i="1" dirty="0" err="1"/>
              <a:t>W</a:t>
            </a:r>
            <a:r>
              <a:rPr lang="en-US" altLang="zh-CN" i="1" baseline="-25000" dirty="0" err="1"/>
              <a:t>k</a:t>
            </a:r>
            <a:r>
              <a:rPr lang="en-US" altLang="zh-CN" dirty="0"/>
              <a:t>: a Boolean matrix, for 1</a:t>
            </a:r>
            <a:r>
              <a:rPr lang="zh-CN" altLang="en-US" dirty="0">
                <a:sym typeface="Symbol" panose="05050102010706020507" pitchFamily="18" charset="2"/>
              </a:rPr>
              <a:t></a:t>
            </a:r>
            <a:r>
              <a:rPr lang="en-US" altLang="zh-CN" i="1" dirty="0"/>
              <a:t>k</a:t>
            </a:r>
            <a:r>
              <a:rPr lang="zh-CN" altLang="en-US" dirty="0">
                <a:sym typeface="Symbol" panose="05050102010706020507" pitchFamily="18" charset="2"/>
              </a:rPr>
              <a:t></a:t>
            </a:r>
            <a:r>
              <a:rPr lang="en-US" altLang="zh-CN" i="1" dirty="0"/>
              <a:t>n</a:t>
            </a:r>
          </a:p>
          <a:p>
            <a:pPr lvl="1"/>
            <a:r>
              <a:rPr lang="en-US" altLang="zh-CN" i="1" dirty="0" err="1"/>
              <a:t>W</a:t>
            </a:r>
            <a:r>
              <a:rPr lang="en-US" altLang="zh-CN" i="1" baseline="-25000" dirty="0" err="1"/>
              <a:t>k</a:t>
            </a:r>
            <a:r>
              <a:rPr lang="en-US" altLang="zh-CN" dirty="0"/>
              <a:t> has a 1 in position </a:t>
            </a:r>
            <a:r>
              <a:rPr lang="en-US" altLang="zh-CN" i="1" dirty="0" err="1"/>
              <a:t>i</a:t>
            </a:r>
            <a:r>
              <a:rPr lang="en-US" altLang="zh-CN" dirty="0"/>
              <a:t>, </a:t>
            </a:r>
            <a:r>
              <a:rPr lang="en-US" altLang="zh-CN" i="1" dirty="0"/>
              <a:t>j</a:t>
            </a:r>
            <a:endParaRPr lang="en-US" altLang="zh-CN" dirty="0"/>
          </a:p>
          <a:p>
            <a:pPr lvl="2"/>
            <a:r>
              <a:rPr lang="en-US" altLang="zh-CN" dirty="0"/>
              <a:t>If and only if</a:t>
            </a:r>
          </a:p>
          <a:p>
            <a:pPr lvl="1"/>
            <a:r>
              <a:rPr lang="en-US" altLang="zh-CN" dirty="0"/>
              <a:t>there is a path from </a:t>
            </a:r>
            <a:r>
              <a:rPr lang="en-US" altLang="zh-CN" i="1" dirty="0" err="1"/>
              <a:t>a</a:t>
            </a:r>
            <a:r>
              <a:rPr lang="en-US" altLang="zh-CN" i="1" baseline="-25000" dirty="0" err="1"/>
              <a:t>i</a:t>
            </a:r>
            <a:r>
              <a:rPr lang="en-US" altLang="zh-CN" dirty="0"/>
              <a:t> to </a:t>
            </a:r>
            <a:r>
              <a:rPr lang="en-US" altLang="zh-CN" i="1" dirty="0" err="1"/>
              <a:t>a</a:t>
            </a:r>
            <a:r>
              <a:rPr lang="en-US" altLang="zh-CN" i="1" baseline="-25000" dirty="0" err="1"/>
              <a:t>j</a:t>
            </a:r>
            <a:r>
              <a:rPr lang="en-US" altLang="zh-CN" dirty="0"/>
              <a:t> in </a:t>
            </a:r>
            <a:r>
              <a:rPr lang="en-US" altLang="zh-CN" i="1" dirty="0"/>
              <a:t>R</a:t>
            </a:r>
            <a:r>
              <a:rPr lang="en-US" altLang="zh-CN" dirty="0"/>
              <a:t> whose interior vertices, if any, come from the set {</a:t>
            </a:r>
            <a:r>
              <a:rPr lang="en-US" altLang="zh-CN" i="1" dirty="0"/>
              <a:t>a</a:t>
            </a:r>
            <a:r>
              <a:rPr lang="en-US" altLang="zh-CN" baseline="-25000" dirty="0"/>
              <a:t>1</a:t>
            </a:r>
            <a:r>
              <a:rPr lang="en-US" altLang="zh-CN" dirty="0"/>
              <a:t>, </a:t>
            </a:r>
            <a:r>
              <a:rPr lang="en-US" altLang="zh-CN" i="1" dirty="0"/>
              <a:t>a</a:t>
            </a:r>
            <a:r>
              <a:rPr lang="en-US" altLang="zh-CN" baseline="-25000" dirty="0"/>
              <a:t>2</a:t>
            </a:r>
            <a:r>
              <a:rPr lang="en-US" altLang="zh-CN" dirty="0"/>
              <a:t>,…, </a:t>
            </a:r>
            <a:r>
              <a:rPr lang="en-US" altLang="zh-CN" i="1" dirty="0" err="1"/>
              <a:t>a</a:t>
            </a:r>
            <a:r>
              <a:rPr lang="en-US" altLang="zh-CN" i="1" baseline="-25000" dirty="0" err="1"/>
              <a:t>k</a:t>
            </a:r>
            <a:r>
              <a:rPr lang="en-US" altLang="zh-CN" dirty="0"/>
              <a:t>}</a:t>
            </a:r>
          </a:p>
          <a:p>
            <a:r>
              <a:rPr lang="en-US" altLang="zh-CN" i="1" dirty="0"/>
              <a:t>W</a:t>
            </a:r>
            <a:r>
              <a:rPr lang="en-US" altLang="zh-CN" i="1" baseline="-25000" dirty="0"/>
              <a:t>0</a:t>
            </a:r>
            <a:r>
              <a:rPr lang="en-US" altLang="zh-CN" i="1" dirty="0"/>
              <a:t> = M</a:t>
            </a:r>
            <a:r>
              <a:rPr lang="en-US" altLang="zh-CN" i="1" baseline="-25000" dirty="0"/>
              <a:t>R</a:t>
            </a:r>
            <a:endParaRPr lang="en-US" altLang="zh-CN" i="1" dirty="0"/>
          </a:p>
          <a:p>
            <a:r>
              <a:rPr lang="en-US" altLang="zh-CN" i="1" dirty="0" err="1"/>
              <a:t>W</a:t>
            </a:r>
            <a:r>
              <a:rPr lang="en-US" altLang="zh-CN" i="1" baseline="-25000" dirty="0" err="1"/>
              <a:t>n</a:t>
            </a:r>
            <a:r>
              <a:rPr lang="en-US" altLang="zh-CN" i="1" dirty="0"/>
              <a:t> = </a:t>
            </a:r>
            <a:endParaRPr lang="en-US" altLang="zh-CN" i="1" baseline="30000" dirty="0"/>
          </a:p>
          <a:p>
            <a:r>
              <a:rPr lang="en-US" altLang="zh-CN" i="1" dirty="0"/>
              <a:t>W</a:t>
            </a:r>
            <a:r>
              <a:rPr lang="en-US" altLang="zh-CN" i="1" baseline="-25000" dirty="0"/>
              <a:t>0</a:t>
            </a:r>
            <a:r>
              <a:rPr lang="en-US" altLang="zh-CN" dirty="0"/>
              <a:t>,</a:t>
            </a:r>
            <a:r>
              <a:rPr lang="en-US" altLang="zh-CN" i="1" dirty="0"/>
              <a:t> W</a:t>
            </a:r>
            <a:r>
              <a:rPr lang="en-US" altLang="zh-CN" i="1" baseline="-25000" dirty="0"/>
              <a:t>1 </a:t>
            </a:r>
            <a:r>
              <a:rPr lang="en-US" altLang="zh-CN" dirty="0"/>
              <a:t>,</a:t>
            </a:r>
            <a:r>
              <a:rPr lang="en-US" altLang="zh-CN" i="1" dirty="0"/>
              <a:t> W</a:t>
            </a:r>
            <a:r>
              <a:rPr lang="en-US" altLang="zh-CN" i="1" baseline="-25000" dirty="0"/>
              <a:t>2 </a:t>
            </a:r>
            <a:r>
              <a:rPr lang="en-US" altLang="zh-CN" dirty="0"/>
              <a:t>,</a:t>
            </a:r>
            <a:r>
              <a:rPr lang="en-US" altLang="zh-CN" i="1" dirty="0"/>
              <a:t> …</a:t>
            </a:r>
            <a:r>
              <a:rPr lang="en-US" altLang="zh-CN" i="1" baseline="-25000" dirty="0"/>
              <a:t> </a:t>
            </a:r>
            <a:r>
              <a:rPr lang="en-US" altLang="zh-CN" dirty="0"/>
              <a:t>,</a:t>
            </a:r>
            <a:r>
              <a:rPr lang="en-US" altLang="zh-CN" i="1" dirty="0"/>
              <a:t> </a:t>
            </a:r>
            <a:r>
              <a:rPr lang="en-US" altLang="zh-CN" i="1" dirty="0" err="1"/>
              <a:t>W</a:t>
            </a:r>
            <a:r>
              <a:rPr lang="en-US" altLang="zh-CN" i="1" baseline="-25000" dirty="0" err="1"/>
              <a:t>n</a:t>
            </a:r>
            <a:endParaRPr lang="en-US" altLang="zh-CN" i="1" baseline="-25000" dirty="0"/>
          </a:p>
          <a:p>
            <a:r>
              <a:rPr lang="en-US" altLang="zh-CN" i="1" dirty="0">
                <a:solidFill>
                  <a:schemeClr val="hlink"/>
                </a:solidFill>
              </a:rPr>
              <a:t>Step1</a:t>
            </a:r>
            <a:r>
              <a:rPr lang="en-US" altLang="zh-CN" dirty="0"/>
              <a:t>: </a:t>
            </a:r>
          </a:p>
          <a:p>
            <a:pPr lvl="1"/>
            <a:r>
              <a:rPr lang="en-US" altLang="zh-CN" dirty="0"/>
              <a:t>First transfer to </a:t>
            </a:r>
            <a:r>
              <a:rPr lang="en-US" altLang="zh-CN" i="1" dirty="0" err="1"/>
              <a:t>W</a:t>
            </a:r>
            <a:r>
              <a:rPr lang="en-US" altLang="zh-CN" i="1" baseline="-25000" dirty="0" err="1"/>
              <a:t>k</a:t>
            </a:r>
            <a:r>
              <a:rPr lang="en-US" altLang="zh-CN" dirty="0"/>
              <a:t> all 1’s in </a:t>
            </a:r>
            <a:r>
              <a:rPr lang="en-US" altLang="zh-CN" i="1" dirty="0"/>
              <a:t>W</a:t>
            </a:r>
            <a:r>
              <a:rPr lang="en-US" altLang="zh-CN" i="1" baseline="-25000" dirty="0"/>
              <a:t>k</a:t>
            </a:r>
            <a:r>
              <a:rPr lang="en-US" altLang="zh-CN" baseline="-25000" dirty="0"/>
              <a:t>-1</a:t>
            </a:r>
            <a:r>
              <a:rPr lang="en-US" altLang="zh-CN" dirty="0"/>
              <a:t>.</a:t>
            </a:r>
          </a:p>
          <a:p>
            <a:r>
              <a:rPr lang="en-US" altLang="zh-CN" i="1" dirty="0">
                <a:solidFill>
                  <a:schemeClr val="hlink"/>
                </a:solidFill>
              </a:rPr>
              <a:t>Step2</a:t>
            </a:r>
            <a:r>
              <a:rPr lang="en-US" altLang="zh-CN" dirty="0"/>
              <a:t>: </a:t>
            </a:r>
          </a:p>
          <a:p>
            <a:pPr lvl="1"/>
            <a:r>
              <a:rPr lang="en-US" altLang="zh-CN" dirty="0"/>
              <a:t>List the locations </a:t>
            </a:r>
            <a:r>
              <a:rPr lang="en-US" altLang="zh-CN" i="1" dirty="0"/>
              <a:t>p</a:t>
            </a:r>
            <a:r>
              <a:rPr lang="en-US" altLang="zh-CN" baseline="-25000" dirty="0"/>
              <a:t>1</a:t>
            </a:r>
            <a:r>
              <a:rPr lang="en-US" altLang="zh-CN" dirty="0"/>
              <a:t>, </a:t>
            </a:r>
            <a:r>
              <a:rPr lang="en-US" altLang="zh-CN" i="1" dirty="0"/>
              <a:t>p</a:t>
            </a:r>
            <a:r>
              <a:rPr lang="en-US" altLang="zh-CN" baseline="-25000" dirty="0"/>
              <a:t>2</a:t>
            </a:r>
            <a:r>
              <a:rPr lang="en-US" altLang="zh-CN" dirty="0"/>
              <a:t>, …, in column </a:t>
            </a:r>
            <a:r>
              <a:rPr lang="en-US" altLang="zh-CN" i="1" dirty="0"/>
              <a:t>k</a:t>
            </a:r>
            <a:r>
              <a:rPr lang="en-US" altLang="zh-CN" dirty="0"/>
              <a:t> of </a:t>
            </a:r>
            <a:r>
              <a:rPr lang="en-US" altLang="zh-CN" i="1" dirty="0"/>
              <a:t>W</a:t>
            </a:r>
            <a:r>
              <a:rPr lang="en-US" altLang="zh-CN" i="1" baseline="-25000" dirty="0"/>
              <a:t>k</a:t>
            </a:r>
            <a:r>
              <a:rPr lang="en-US" altLang="zh-CN" baseline="-25000" dirty="0"/>
              <a:t>-1</a:t>
            </a:r>
            <a:r>
              <a:rPr lang="en-US" altLang="zh-CN" dirty="0"/>
              <a:t>, where the entry is 1 </a:t>
            </a:r>
          </a:p>
          <a:p>
            <a:pPr lvl="1"/>
            <a:r>
              <a:rPr lang="en-US" altLang="zh-CN" dirty="0"/>
              <a:t>List the locations </a:t>
            </a:r>
            <a:r>
              <a:rPr lang="en-US" altLang="zh-CN" i="1" dirty="0"/>
              <a:t>q</a:t>
            </a:r>
            <a:r>
              <a:rPr lang="en-US" altLang="zh-CN" baseline="-25000" dirty="0"/>
              <a:t>1</a:t>
            </a:r>
            <a:r>
              <a:rPr lang="en-US" altLang="zh-CN" dirty="0"/>
              <a:t>, </a:t>
            </a:r>
            <a:r>
              <a:rPr lang="en-US" altLang="zh-CN" i="1" dirty="0"/>
              <a:t>q</a:t>
            </a:r>
            <a:r>
              <a:rPr lang="en-US" altLang="zh-CN" baseline="-25000" dirty="0"/>
              <a:t>2</a:t>
            </a:r>
            <a:r>
              <a:rPr lang="en-US" altLang="zh-CN" dirty="0"/>
              <a:t>, …, in row </a:t>
            </a:r>
            <a:r>
              <a:rPr lang="en-US" altLang="zh-CN" i="1" dirty="0"/>
              <a:t>k</a:t>
            </a:r>
            <a:r>
              <a:rPr lang="en-US" altLang="zh-CN" dirty="0"/>
              <a:t> of </a:t>
            </a:r>
            <a:r>
              <a:rPr lang="en-US" altLang="zh-CN" i="1" dirty="0"/>
              <a:t>W</a:t>
            </a:r>
            <a:r>
              <a:rPr lang="en-US" altLang="zh-CN" i="1" baseline="-25000" dirty="0"/>
              <a:t>k</a:t>
            </a:r>
            <a:r>
              <a:rPr lang="en-US" altLang="zh-CN" baseline="-25000" dirty="0"/>
              <a:t>-1</a:t>
            </a:r>
            <a:r>
              <a:rPr lang="en-US" altLang="zh-CN" dirty="0"/>
              <a:t>, where the entry is 1</a:t>
            </a:r>
          </a:p>
          <a:p>
            <a:r>
              <a:rPr lang="en-US" altLang="zh-CN" i="1" dirty="0">
                <a:solidFill>
                  <a:schemeClr val="hlink"/>
                </a:solidFill>
              </a:rPr>
              <a:t>Step3</a:t>
            </a:r>
            <a:r>
              <a:rPr lang="en-US" altLang="zh-CN" dirty="0"/>
              <a:t>: </a:t>
            </a:r>
          </a:p>
          <a:p>
            <a:pPr lvl="1"/>
            <a:r>
              <a:rPr lang="en-US" altLang="zh-CN" dirty="0"/>
              <a:t>Put 1’s in all the positions </a:t>
            </a:r>
            <a:r>
              <a:rPr lang="en-US" altLang="zh-CN" i="1" dirty="0"/>
              <a:t>p</a:t>
            </a:r>
            <a:r>
              <a:rPr lang="en-US" altLang="zh-CN" i="1" baseline="-25000" dirty="0"/>
              <a:t>i</a:t>
            </a:r>
            <a:r>
              <a:rPr lang="en-US" altLang="zh-CN" dirty="0"/>
              <a:t>, </a:t>
            </a:r>
            <a:r>
              <a:rPr lang="en-US" altLang="zh-CN" i="1" dirty="0" err="1"/>
              <a:t>q</a:t>
            </a:r>
            <a:r>
              <a:rPr lang="en-US" altLang="zh-CN" i="1" baseline="-25000" dirty="0" err="1"/>
              <a:t>j</a:t>
            </a:r>
            <a:r>
              <a:rPr lang="en-US" altLang="zh-CN" dirty="0"/>
              <a:t> of </a:t>
            </a:r>
            <a:r>
              <a:rPr lang="en-US" altLang="zh-CN" i="1" dirty="0" err="1"/>
              <a:t>W</a:t>
            </a:r>
            <a:r>
              <a:rPr lang="en-US" altLang="zh-CN" i="1" baseline="-25000" dirty="0" err="1"/>
              <a:t>k</a:t>
            </a:r>
            <a:r>
              <a:rPr lang="en-US" altLang="zh-CN" dirty="0"/>
              <a:t> (if they are not already there)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1635707" y="3385267"/>
          <a:ext cx="340744" cy="33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92100" imgH="228600" progId="Equation.DSMT4">
                  <p:embed/>
                </p:oleObj>
              </mc:Choice>
              <mc:Fallback>
                <p:oleObj name="Equation" r:id="rId2" imgW="292100" imgH="228600" progId="Equation.DSMT4">
                  <p:embed/>
                  <p:pic>
                    <p:nvPicPr>
                      <p:cNvPr id="0" name="图片 21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5707" y="3385267"/>
                        <a:ext cx="340744" cy="336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9.5 Equivalence Relations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/>
              <a:t>A relation </a:t>
            </a:r>
            <a:r>
              <a:rPr lang="en-US" altLang="zh-CN" i="1" dirty="0"/>
              <a:t>R </a:t>
            </a:r>
            <a:r>
              <a:rPr lang="en-US" altLang="zh-CN" dirty="0"/>
              <a:t>on a set </a:t>
            </a:r>
            <a:r>
              <a:rPr lang="en-US" altLang="zh-CN" i="1" dirty="0"/>
              <a:t>A </a:t>
            </a:r>
            <a:r>
              <a:rPr lang="en-US" altLang="zh-CN" dirty="0"/>
              <a:t>is an </a:t>
            </a:r>
            <a:r>
              <a:rPr lang="en-US" altLang="zh-CN" i="1" dirty="0">
                <a:solidFill>
                  <a:schemeClr val="hlink"/>
                </a:solidFill>
              </a:rPr>
              <a:t>equivalence relation</a:t>
            </a:r>
            <a:r>
              <a:rPr lang="en-US" altLang="zh-CN" i="1" dirty="0"/>
              <a:t> </a:t>
            </a:r>
            <a:r>
              <a:rPr lang="en-US" altLang="zh-CN" dirty="0"/>
              <a:t>(</a:t>
            </a:r>
            <a:r>
              <a:rPr lang="zh-CN" altLang="en-US" dirty="0"/>
              <a:t>等价关系</a:t>
            </a:r>
            <a:r>
              <a:rPr lang="en-US" altLang="zh-CN" dirty="0"/>
              <a:t>) </a:t>
            </a:r>
            <a:r>
              <a:rPr lang="en-US" altLang="zh-CN" dirty="0" err="1"/>
              <a:t>iff</a:t>
            </a:r>
            <a:r>
              <a:rPr lang="en-US" altLang="zh-CN" dirty="0"/>
              <a:t> </a:t>
            </a:r>
            <a:r>
              <a:rPr lang="en-US" altLang="zh-CN" i="1" dirty="0"/>
              <a:t>R </a:t>
            </a:r>
            <a:r>
              <a:rPr lang="en-US" altLang="zh-CN" dirty="0"/>
              <a:t>is</a:t>
            </a:r>
          </a:p>
          <a:p>
            <a:pPr lvl="1"/>
            <a:r>
              <a:rPr lang="en-US" altLang="zh-CN" i="1" dirty="0"/>
              <a:t>reflexive</a:t>
            </a:r>
          </a:p>
          <a:p>
            <a:pPr lvl="1"/>
            <a:r>
              <a:rPr lang="en-US" altLang="zh-CN" i="1" dirty="0"/>
              <a:t>symmetric</a:t>
            </a:r>
          </a:p>
          <a:p>
            <a:pPr lvl="1"/>
            <a:r>
              <a:rPr lang="en-US" altLang="zh-CN" i="1" dirty="0"/>
              <a:t>transitive</a:t>
            </a:r>
          </a:p>
          <a:p>
            <a:r>
              <a:rPr lang="en-US" altLang="zh-CN" i="1" dirty="0">
                <a:solidFill>
                  <a:schemeClr val="hlink"/>
                </a:solidFill>
              </a:rPr>
              <a:t>equivalence class</a:t>
            </a:r>
          </a:p>
          <a:p>
            <a:r>
              <a:rPr lang="en-US" altLang="zh-CN" dirty="0"/>
              <a:t>Let </a:t>
            </a:r>
            <a:r>
              <a:rPr lang="en-US" altLang="zh-CN" dirty="0">
                <a:latin typeface="Euclid Math One" panose="05050601010101010101" pitchFamily="18" charset="2"/>
              </a:rPr>
              <a:t>P</a:t>
            </a:r>
            <a:r>
              <a:rPr lang="en-US" altLang="zh-CN" dirty="0"/>
              <a:t> be a partition of a set </a:t>
            </a:r>
            <a:r>
              <a:rPr lang="en-US" altLang="zh-CN" i="1" dirty="0"/>
              <a:t>A</a:t>
            </a:r>
            <a:r>
              <a:rPr lang="en-US" altLang="zh-CN" dirty="0"/>
              <a:t>. Define the relation </a:t>
            </a:r>
            <a:r>
              <a:rPr lang="en-US" altLang="zh-CN" i="1" dirty="0"/>
              <a:t>R</a:t>
            </a:r>
            <a:r>
              <a:rPr lang="en-US" altLang="zh-CN" dirty="0"/>
              <a:t> on </a:t>
            </a:r>
            <a:r>
              <a:rPr lang="en-US" altLang="zh-CN" i="1" dirty="0"/>
              <a:t>A</a:t>
            </a:r>
            <a:r>
              <a:rPr lang="en-US" altLang="zh-CN" dirty="0"/>
              <a:t> as follows:</a:t>
            </a:r>
          </a:p>
          <a:p>
            <a:pPr lvl="1"/>
            <a:r>
              <a:rPr lang="en-US" altLang="zh-CN" i="1" dirty="0"/>
              <a:t>a R b  </a:t>
            </a:r>
            <a:r>
              <a:rPr lang="en-US" altLang="zh-CN" dirty="0"/>
              <a:t>If and only if  </a:t>
            </a:r>
            <a:r>
              <a:rPr lang="en-US" altLang="zh-CN" i="1" dirty="0"/>
              <a:t>a</a:t>
            </a:r>
            <a:r>
              <a:rPr lang="en-US" altLang="zh-CN" dirty="0"/>
              <a:t> and </a:t>
            </a:r>
            <a:r>
              <a:rPr lang="en-US" altLang="zh-CN" i="1" dirty="0"/>
              <a:t>b</a:t>
            </a:r>
            <a:r>
              <a:rPr lang="en-US" altLang="zh-CN" dirty="0"/>
              <a:t> are members of the same block.</a:t>
            </a:r>
          </a:p>
          <a:p>
            <a:r>
              <a:rPr lang="en-US" altLang="zh-CN" dirty="0"/>
              <a:t>Then </a:t>
            </a:r>
            <a:r>
              <a:rPr lang="en-US" altLang="zh-CN" i="1" dirty="0"/>
              <a:t>R</a:t>
            </a:r>
            <a:r>
              <a:rPr lang="en-US" altLang="zh-CN" dirty="0"/>
              <a:t> is an equivalence relation on </a:t>
            </a:r>
            <a:r>
              <a:rPr lang="en-US" altLang="zh-CN" i="1" dirty="0"/>
              <a:t>A</a:t>
            </a:r>
          </a:p>
          <a:p>
            <a:endParaRPr lang="en-US" altLang="zh-CN" i="1" dirty="0"/>
          </a:p>
          <a:p>
            <a:r>
              <a:rPr lang="en-US" altLang="zh-CN" dirty="0"/>
              <a:t>Let </a:t>
            </a:r>
            <a:r>
              <a:rPr lang="en-US" altLang="zh-CN" i="1" dirty="0"/>
              <a:t>R</a:t>
            </a:r>
            <a:r>
              <a:rPr lang="en-US" altLang="zh-CN" dirty="0"/>
              <a:t> be an equivalence relation on </a:t>
            </a:r>
            <a:r>
              <a:rPr lang="en-US" altLang="zh-CN" i="1" dirty="0"/>
              <a:t>A</a:t>
            </a:r>
            <a:r>
              <a:rPr lang="en-US" altLang="zh-CN" dirty="0"/>
              <a:t>, and let </a:t>
            </a:r>
            <a:r>
              <a:rPr lang="en-US" altLang="zh-CN" dirty="0">
                <a:latin typeface="Euclid Math One" panose="05050601010101010101" pitchFamily="18" charset="2"/>
              </a:rPr>
              <a:t>P</a:t>
            </a:r>
            <a:r>
              <a:rPr lang="en-US" altLang="zh-CN" dirty="0"/>
              <a:t> be the collection of all distinct relative sets </a:t>
            </a:r>
            <a:r>
              <a:rPr lang="en-US" altLang="zh-CN" i="1" dirty="0"/>
              <a:t>R</a:t>
            </a:r>
            <a:r>
              <a:rPr lang="en-US" altLang="zh-CN" dirty="0"/>
              <a:t>(</a:t>
            </a:r>
            <a:r>
              <a:rPr lang="en-US" altLang="zh-CN" i="1" dirty="0"/>
              <a:t>a</a:t>
            </a:r>
            <a:r>
              <a:rPr lang="en-US" altLang="zh-CN" dirty="0"/>
              <a:t>) for </a:t>
            </a:r>
            <a:r>
              <a:rPr lang="en-US" altLang="zh-CN" i="1" dirty="0"/>
              <a:t>a</a:t>
            </a:r>
            <a:r>
              <a:rPr lang="en-US" altLang="zh-CN" dirty="0"/>
              <a:t> in </a:t>
            </a:r>
            <a:r>
              <a:rPr lang="en-US" altLang="zh-CN" i="1" dirty="0"/>
              <a:t>A</a:t>
            </a:r>
            <a:r>
              <a:rPr lang="en-US" altLang="zh-CN" dirty="0"/>
              <a:t>. </a:t>
            </a:r>
          </a:p>
          <a:p>
            <a:r>
              <a:rPr lang="en-US" altLang="zh-CN" dirty="0"/>
              <a:t>Then </a:t>
            </a:r>
            <a:r>
              <a:rPr lang="en-US" altLang="zh-CN" dirty="0">
                <a:latin typeface="Euclid Math One" panose="05050601010101010101" pitchFamily="18" charset="2"/>
              </a:rPr>
              <a:t>P</a:t>
            </a:r>
            <a:r>
              <a:rPr lang="en-US" altLang="zh-CN" dirty="0"/>
              <a:t> is a partition of </a:t>
            </a:r>
            <a:r>
              <a:rPr lang="en-US" altLang="zh-CN" i="1" dirty="0"/>
              <a:t>A</a:t>
            </a:r>
            <a:r>
              <a:rPr lang="en-US" altLang="zh-CN" dirty="0"/>
              <a:t>, and </a:t>
            </a:r>
            <a:r>
              <a:rPr lang="en-US" altLang="zh-CN" i="1" dirty="0"/>
              <a:t>R</a:t>
            </a:r>
            <a:r>
              <a:rPr lang="en-US" altLang="zh-CN" dirty="0"/>
              <a:t> is the equivalence relation determined by </a:t>
            </a:r>
            <a:r>
              <a:rPr lang="en-US" altLang="zh-CN" dirty="0">
                <a:latin typeface="Euclid Math One" panose="05050601010101010101" pitchFamily="18" charset="2"/>
              </a:rPr>
              <a:t>P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9.6  Partial Orderings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42473"/>
            <a:ext cx="10515600" cy="4634490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dirty="0"/>
              <a:t>A relation </a:t>
            </a:r>
            <a:r>
              <a:rPr lang="en-US" altLang="zh-CN" i="1" dirty="0"/>
              <a:t>R</a:t>
            </a:r>
            <a:r>
              <a:rPr lang="en-US" altLang="zh-CN" dirty="0"/>
              <a:t> on a set </a:t>
            </a:r>
            <a:r>
              <a:rPr lang="en-US" altLang="zh-CN" i="1" dirty="0"/>
              <a:t>A</a:t>
            </a:r>
            <a:r>
              <a:rPr lang="en-US" altLang="zh-CN" dirty="0"/>
              <a:t> is called a </a:t>
            </a:r>
            <a:r>
              <a:rPr lang="en-US" altLang="zh-CN" i="1" dirty="0">
                <a:solidFill>
                  <a:schemeClr val="hlink"/>
                </a:solidFill>
              </a:rPr>
              <a:t>partial order</a:t>
            </a:r>
            <a:r>
              <a:rPr lang="en-US" altLang="zh-CN" dirty="0"/>
              <a:t> if </a:t>
            </a:r>
            <a:r>
              <a:rPr lang="en-US" altLang="zh-CN" i="1" dirty="0"/>
              <a:t>R</a:t>
            </a:r>
            <a:r>
              <a:rPr lang="en-US" altLang="zh-CN" dirty="0"/>
              <a:t> is reflexive（</a:t>
            </a:r>
            <a:r>
              <a:rPr lang="zh-CN" altLang="en-US" dirty="0"/>
              <a:t>自反）, </a:t>
            </a:r>
            <a:r>
              <a:rPr lang="en-US" altLang="zh-CN" dirty="0" err="1"/>
              <a:t>antisymmetric</a:t>
            </a:r>
            <a:r>
              <a:rPr lang="en-US" altLang="zh-CN" dirty="0"/>
              <a:t>（</a:t>
            </a:r>
            <a:r>
              <a:rPr lang="zh-CN" altLang="en-US" dirty="0"/>
              <a:t>反对称）, </a:t>
            </a:r>
            <a:r>
              <a:rPr lang="en-US" altLang="zh-CN" dirty="0"/>
              <a:t>and transitive（</a:t>
            </a:r>
            <a:r>
              <a:rPr lang="zh-CN" altLang="en-US" dirty="0"/>
              <a:t>传递）</a:t>
            </a:r>
            <a:endParaRPr lang="en-US" altLang="zh-CN" dirty="0"/>
          </a:p>
          <a:p>
            <a:pPr lvl="1"/>
            <a:r>
              <a:rPr lang="en-US" altLang="zh-CN" dirty="0"/>
              <a:t>If every pair of elements in a </a:t>
            </a:r>
            <a:r>
              <a:rPr lang="en-US" altLang="zh-CN" dirty="0" err="1"/>
              <a:t>poset</a:t>
            </a:r>
            <a:r>
              <a:rPr lang="en-US" altLang="zh-CN" dirty="0"/>
              <a:t> </a:t>
            </a:r>
            <a:r>
              <a:rPr lang="en-US" altLang="zh-CN" i="1" dirty="0"/>
              <a:t>A</a:t>
            </a:r>
            <a:r>
              <a:rPr lang="en-US" altLang="zh-CN" dirty="0"/>
              <a:t> is comparable, we say that </a:t>
            </a:r>
            <a:r>
              <a:rPr lang="en-US" altLang="zh-CN" i="1" dirty="0"/>
              <a:t>A</a:t>
            </a:r>
            <a:r>
              <a:rPr lang="en-US" altLang="zh-CN" dirty="0"/>
              <a:t> is a </a:t>
            </a:r>
            <a:r>
              <a:rPr lang="en-US" altLang="zh-CN" i="1" dirty="0">
                <a:solidFill>
                  <a:schemeClr val="hlink"/>
                </a:solidFill>
              </a:rPr>
              <a:t>linearly ordered </a:t>
            </a:r>
            <a:r>
              <a:rPr lang="en-US" altLang="zh-CN" i="1" dirty="0" err="1">
                <a:solidFill>
                  <a:schemeClr val="hlink"/>
                </a:solidFill>
              </a:rPr>
              <a:t>set（or</a:t>
            </a:r>
            <a:r>
              <a:rPr lang="en-US" altLang="zh-CN" i="1" dirty="0">
                <a:solidFill>
                  <a:schemeClr val="hlink"/>
                </a:solidFill>
              </a:rPr>
              <a:t> totally ordered)</a:t>
            </a:r>
            <a:r>
              <a:rPr lang="en-US" altLang="zh-CN" dirty="0"/>
              <a:t>, and the partial order is called a </a:t>
            </a:r>
            <a:r>
              <a:rPr lang="en-US" altLang="zh-CN" i="1" dirty="0">
                <a:solidFill>
                  <a:schemeClr val="hlink"/>
                </a:solidFill>
              </a:rPr>
              <a:t>linear order.</a:t>
            </a:r>
            <a:r>
              <a:rPr lang="zh-CN" altLang="en-US" dirty="0"/>
              <a:t> </a:t>
            </a:r>
            <a:r>
              <a:rPr lang="en-US" altLang="zh-CN" dirty="0"/>
              <a:t>We also say that A is a </a:t>
            </a:r>
            <a:r>
              <a:rPr lang="en-US" altLang="zh-CN" i="1" dirty="0">
                <a:solidFill>
                  <a:schemeClr val="hlink"/>
                </a:solidFill>
              </a:rPr>
              <a:t>chain</a:t>
            </a:r>
            <a:r>
              <a:rPr lang="zh-CN" altLang="en-US" dirty="0"/>
              <a:t>.</a:t>
            </a:r>
          </a:p>
          <a:p>
            <a:pPr lvl="1"/>
            <a:r>
              <a:rPr lang="en-US" altLang="zh-CN" dirty="0"/>
              <a:t>A relation</a:t>
            </a:r>
            <a:r>
              <a:rPr lang="en-US" altLang="zh-CN" i="1" dirty="0"/>
              <a:t> R </a:t>
            </a:r>
            <a:r>
              <a:rPr lang="en-US" altLang="zh-CN" dirty="0"/>
              <a:t>on</a:t>
            </a:r>
            <a:r>
              <a:rPr lang="en-US" altLang="zh-CN" i="1" dirty="0"/>
              <a:t> </a:t>
            </a:r>
            <a:r>
              <a:rPr lang="en-US" altLang="zh-CN" dirty="0"/>
              <a:t>a set</a:t>
            </a:r>
            <a:r>
              <a:rPr lang="en-US" altLang="zh-CN" i="1" dirty="0"/>
              <a:t> A </a:t>
            </a:r>
            <a:r>
              <a:rPr lang="en-US" altLang="zh-CN" dirty="0"/>
              <a:t>is called </a:t>
            </a:r>
            <a:r>
              <a:rPr lang="en-US" altLang="zh-CN" i="1" dirty="0" err="1">
                <a:solidFill>
                  <a:schemeClr val="hlink"/>
                </a:solidFill>
              </a:rPr>
              <a:t>quasiorder</a:t>
            </a:r>
            <a:r>
              <a:rPr lang="en-US" altLang="zh-CN" dirty="0"/>
              <a:t> if it is </a:t>
            </a:r>
            <a:r>
              <a:rPr lang="en-US" altLang="zh-CN" i="1" dirty="0">
                <a:solidFill>
                  <a:schemeClr val="folHlink"/>
                </a:solidFill>
              </a:rPr>
              <a:t>transitive</a:t>
            </a:r>
            <a:r>
              <a:rPr lang="en-US" altLang="zh-CN" dirty="0"/>
              <a:t> and </a:t>
            </a:r>
            <a:r>
              <a:rPr lang="en-US" altLang="zh-CN" i="1" dirty="0" err="1">
                <a:solidFill>
                  <a:schemeClr val="folHlink"/>
                </a:solidFill>
              </a:rPr>
              <a:t>irreflexive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If (A,</a:t>
            </a:r>
            <a:r>
              <a:rPr lang="en-US" altLang="zh-CN" dirty="0">
                <a:sym typeface="Symbol" panose="05050102010706020507" pitchFamily="18" charset="2"/>
              </a:rPr>
              <a:t></a:t>
            </a:r>
            <a:r>
              <a:rPr lang="en-US" altLang="zh-CN" dirty="0"/>
              <a:t>) and (B,</a:t>
            </a:r>
            <a:r>
              <a:rPr lang="en-US" altLang="zh-CN" dirty="0">
                <a:sym typeface="Symbol" panose="05050102010706020507" pitchFamily="18" charset="2"/>
              </a:rPr>
              <a:t></a:t>
            </a:r>
            <a:r>
              <a:rPr lang="en-US" altLang="zh-CN" dirty="0"/>
              <a:t>) are </a:t>
            </a:r>
            <a:r>
              <a:rPr lang="en-US" altLang="zh-CN" dirty="0" err="1"/>
              <a:t>posets,then</a:t>
            </a:r>
            <a:r>
              <a:rPr lang="en-US" altLang="zh-CN" dirty="0"/>
              <a:t> (A</a:t>
            </a:r>
            <a:r>
              <a:rPr lang="en-US" altLang="zh-CN" dirty="0">
                <a:sym typeface="Symbol" panose="05050102010706020507" pitchFamily="18" charset="2"/>
              </a:rPr>
              <a:t>B</a:t>
            </a:r>
            <a:r>
              <a:rPr lang="en-US" altLang="zh-CN" dirty="0"/>
              <a:t>,</a:t>
            </a:r>
            <a:r>
              <a:rPr lang="en-US" altLang="zh-CN" dirty="0">
                <a:sym typeface="Symbol" panose="05050102010706020507" pitchFamily="18" charset="2"/>
              </a:rPr>
              <a:t></a:t>
            </a:r>
            <a:r>
              <a:rPr lang="en-US" altLang="zh-CN" dirty="0"/>
              <a:t>) is a </a:t>
            </a:r>
            <a:r>
              <a:rPr lang="en-US" altLang="zh-CN" dirty="0" err="1"/>
              <a:t>poset,with</a:t>
            </a:r>
            <a:r>
              <a:rPr lang="en-US" altLang="zh-CN" dirty="0"/>
              <a:t> partial order </a:t>
            </a:r>
            <a:r>
              <a:rPr lang="en-US" altLang="zh-CN" dirty="0">
                <a:sym typeface="Symbol" panose="05050102010706020507" pitchFamily="18" charset="2"/>
              </a:rPr>
              <a:t> define by </a:t>
            </a:r>
          </a:p>
          <a:p>
            <a:pPr lvl="1"/>
            <a:endParaRPr lang="en-US" altLang="zh-CN" dirty="0">
              <a:sym typeface="Symbol" panose="05050102010706020507" pitchFamily="18" charset="2"/>
            </a:endParaRPr>
          </a:p>
          <a:p>
            <a:pPr marL="457200" lvl="1" indent="0">
              <a:buNone/>
            </a:pP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     This ordering is called </a:t>
            </a:r>
            <a:r>
              <a:rPr lang="en-US" altLang="zh-CN" i="1" dirty="0">
                <a:solidFill>
                  <a:schemeClr val="hlink"/>
                </a:solidFill>
              </a:rPr>
              <a:t>product partial order</a:t>
            </a:r>
            <a:endParaRPr lang="en-US" altLang="zh-CN" dirty="0"/>
          </a:p>
          <a:p>
            <a:pPr lvl="1"/>
            <a:r>
              <a:rPr lang="en-US" altLang="zh-CN" dirty="0"/>
              <a:t>If (A,</a:t>
            </a:r>
            <a:r>
              <a:rPr lang="en-US" altLang="zh-CN" dirty="0">
                <a:sym typeface="Symbol" panose="05050102010706020507" pitchFamily="18" charset="2"/>
              </a:rPr>
              <a:t></a:t>
            </a:r>
            <a:r>
              <a:rPr lang="en-US" altLang="zh-CN" dirty="0"/>
              <a:t>) and (B,</a:t>
            </a:r>
            <a:r>
              <a:rPr lang="en-US" altLang="zh-CN" dirty="0">
                <a:sym typeface="Symbol" panose="05050102010706020507" pitchFamily="18" charset="2"/>
              </a:rPr>
              <a:t></a:t>
            </a:r>
            <a:r>
              <a:rPr lang="en-US" altLang="zh-CN" dirty="0"/>
              <a:t>) are </a:t>
            </a:r>
            <a:r>
              <a:rPr lang="en-US" altLang="zh-CN" dirty="0" err="1"/>
              <a:t>posets,then</a:t>
            </a:r>
            <a:r>
              <a:rPr lang="en-US" altLang="zh-CN" dirty="0"/>
              <a:t> (A</a:t>
            </a:r>
            <a:r>
              <a:rPr lang="en-US" altLang="zh-CN" dirty="0">
                <a:sym typeface="Symbol" panose="05050102010706020507" pitchFamily="18" charset="2"/>
              </a:rPr>
              <a:t>B</a:t>
            </a:r>
            <a:r>
              <a:rPr lang="en-US" altLang="zh-CN" dirty="0"/>
              <a:t>,   ) is a </a:t>
            </a:r>
            <a:r>
              <a:rPr lang="en-US" altLang="zh-CN" dirty="0" err="1"/>
              <a:t>poset,with</a:t>
            </a:r>
            <a:r>
              <a:rPr lang="en-US" altLang="zh-CN" dirty="0"/>
              <a:t> partial order     </a:t>
            </a:r>
            <a:r>
              <a:rPr lang="en-US" altLang="zh-CN" dirty="0">
                <a:sym typeface="Symbol" panose="05050102010706020507" pitchFamily="18" charset="2"/>
              </a:rPr>
              <a:t> define by </a:t>
            </a:r>
          </a:p>
          <a:p>
            <a:pPr lvl="1"/>
            <a:endParaRPr lang="en-US" altLang="zh-CN" dirty="0">
              <a:sym typeface="Symbol" panose="05050102010706020507" pitchFamily="18" charset="2"/>
            </a:endParaRPr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     This ordering is called </a:t>
            </a:r>
            <a:r>
              <a:rPr lang="en-US" altLang="zh-CN" i="1" dirty="0">
                <a:solidFill>
                  <a:schemeClr val="hlink"/>
                </a:solidFill>
              </a:rPr>
              <a:t>lexicographic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or </a:t>
            </a:r>
            <a:r>
              <a:rPr lang="en-US" altLang="zh-CN" i="1" dirty="0">
                <a:solidFill>
                  <a:schemeClr val="hlink"/>
                </a:solidFill>
              </a:rPr>
              <a:t>“dictionary” order</a:t>
            </a:r>
            <a:r>
              <a:rPr lang="en-US" altLang="zh-CN" dirty="0"/>
              <a:t>. </a:t>
            </a:r>
            <a:endParaRPr lang="zh-CN" altLang="en-US" dirty="0"/>
          </a:p>
          <a:p>
            <a:pPr lvl="1"/>
            <a:endParaRPr lang="en-US" altLang="zh-CN" dirty="0"/>
          </a:p>
          <a:p>
            <a:r>
              <a:rPr lang="en-US" altLang="zh-CN" dirty="0" err="1"/>
              <a:t>Hasse</a:t>
            </a:r>
            <a:r>
              <a:rPr lang="en-US" altLang="zh-CN" dirty="0"/>
              <a:t> Diagram</a:t>
            </a:r>
            <a:r>
              <a:rPr lang="zh-CN" altLang="en-US" dirty="0"/>
              <a:t>（哈斯图）</a:t>
            </a:r>
          </a:p>
          <a:p>
            <a:r>
              <a:rPr lang="en-US" altLang="zh-CN" dirty="0"/>
              <a:t>Topological Sorting</a:t>
            </a:r>
            <a:r>
              <a:rPr lang="zh-CN" altLang="en-US" dirty="0"/>
              <a:t>（拓扑排序）</a:t>
            </a:r>
          </a:p>
          <a:p>
            <a:r>
              <a:rPr lang="en-US" altLang="zh-CN" dirty="0"/>
              <a:t>Isomorphism</a:t>
            </a:r>
            <a:r>
              <a:rPr lang="zh-CN" altLang="en-US" dirty="0"/>
              <a:t>（同构）</a:t>
            </a:r>
          </a:p>
          <a:p>
            <a:r>
              <a:rPr lang="en-US" altLang="zh-CN" dirty="0"/>
              <a:t>Principle of Correspondence</a:t>
            </a:r>
            <a:r>
              <a:rPr lang="zh-CN" altLang="en-US" dirty="0"/>
              <a:t>（对应原理）</a:t>
            </a:r>
          </a:p>
          <a:p>
            <a:endParaRPr lang="zh-CN" alt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568018" y="3859718"/>
          <a:ext cx="4075400" cy="357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5473600" imgH="4876800" progId="Equation.DSMT4">
                  <p:embed/>
                </p:oleObj>
              </mc:Choice>
              <mc:Fallback>
                <p:oleObj name="Equation" r:id="rId2" imgW="55473600" imgH="4876800" progId="Equation.DSMT4">
                  <p:embed/>
                  <p:pic>
                    <p:nvPicPr>
                      <p:cNvPr id="0" name="图片 32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018" y="3859718"/>
                        <a:ext cx="4075400" cy="3575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1539031" y="2808413"/>
          <a:ext cx="4030496" cy="33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7912000" imgH="4876800" progId="Equation.DSMT4">
                  <p:embed/>
                </p:oleObj>
              </mc:Choice>
              <mc:Fallback>
                <p:oleObj name="Equation" r:id="rId4" imgW="57912000" imgH="4876800" progId="Equation.DSMT4">
                  <p:embed/>
                  <p:pic>
                    <p:nvPicPr>
                      <p:cNvPr id="0" name="图片 32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9031" y="2808413"/>
                        <a:ext cx="4030496" cy="33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585275" y="3539473"/>
          <a:ext cx="1397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352800" imgH="3352800" progId="Equation.DSMT4">
                  <p:embed/>
                </p:oleObj>
              </mc:Choice>
              <mc:Fallback>
                <p:oleObj name="Equation" r:id="rId6" imgW="3352800" imgH="3352800" progId="Equation.DSMT4">
                  <p:embed/>
                  <p:pic>
                    <p:nvPicPr>
                      <p:cNvPr id="0" name="图片 330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85275" y="3539473"/>
                        <a:ext cx="1397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6997690" y="3539977"/>
          <a:ext cx="1397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352800" imgH="3352800" progId="Equation.DSMT4">
                  <p:embed/>
                </p:oleObj>
              </mc:Choice>
              <mc:Fallback>
                <p:oleObj name="Equation" r:id="rId8" imgW="3352800" imgH="3352800" progId="Equation.DSMT4">
                  <p:embed/>
                  <p:pic>
                    <p:nvPicPr>
                      <p:cNvPr id="0" name="图片 330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997690" y="3539977"/>
                        <a:ext cx="1397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9.6  Partial Orderings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err="1"/>
              <a:t>Extremal</a:t>
            </a:r>
            <a:r>
              <a:rPr lang="en-US" altLang="zh-CN" dirty="0"/>
              <a:t> elements</a:t>
            </a:r>
            <a:endParaRPr lang="en-US" altLang="zh-CN" i="1" dirty="0">
              <a:solidFill>
                <a:schemeClr val="folHlink"/>
              </a:solidFill>
            </a:endParaRPr>
          </a:p>
          <a:p>
            <a:pPr lvl="1"/>
            <a:r>
              <a:rPr lang="en-US" altLang="zh-CN" i="1" dirty="0">
                <a:solidFill>
                  <a:schemeClr val="folHlink"/>
                </a:solidFill>
              </a:rPr>
              <a:t>maximal element（</a:t>
            </a:r>
            <a:r>
              <a:rPr lang="zh-CN" altLang="en-US" i="1" dirty="0">
                <a:solidFill>
                  <a:schemeClr val="folHlink"/>
                </a:solidFill>
              </a:rPr>
              <a:t>极大元）</a:t>
            </a:r>
          </a:p>
          <a:p>
            <a:pPr lvl="1"/>
            <a:r>
              <a:rPr lang="en-US" altLang="zh-CN" i="1" dirty="0">
                <a:solidFill>
                  <a:schemeClr val="folHlink"/>
                </a:solidFill>
              </a:rPr>
              <a:t>minimal element（</a:t>
            </a:r>
            <a:r>
              <a:rPr lang="zh-CN" altLang="en-US" i="1" dirty="0">
                <a:solidFill>
                  <a:schemeClr val="folHlink"/>
                </a:solidFill>
              </a:rPr>
              <a:t>极小元）</a:t>
            </a:r>
          </a:p>
          <a:p>
            <a:pPr lvl="1"/>
            <a:r>
              <a:rPr lang="en-US" altLang="zh-CN" i="1" dirty="0">
                <a:solidFill>
                  <a:schemeClr val="folHlink"/>
                </a:solidFill>
              </a:rPr>
              <a:t>greatest element（</a:t>
            </a:r>
            <a:r>
              <a:rPr lang="zh-CN" altLang="en-US" i="1" dirty="0">
                <a:solidFill>
                  <a:schemeClr val="folHlink"/>
                </a:solidFill>
              </a:rPr>
              <a:t>最大元）</a:t>
            </a:r>
          </a:p>
          <a:p>
            <a:pPr lvl="1"/>
            <a:r>
              <a:rPr lang="en-US" altLang="zh-CN" i="1" dirty="0">
                <a:solidFill>
                  <a:schemeClr val="folHlink"/>
                </a:solidFill>
              </a:rPr>
              <a:t>least element（</a:t>
            </a:r>
            <a:r>
              <a:rPr lang="zh-CN" altLang="en-US" i="1" dirty="0">
                <a:solidFill>
                  <a:schemeClr val="folHlink"/>
                </a:solidFill>
              </a:rPr>
              <a:t>最小元）</a:t>
            </a:r>
          </a:p>
          <a:p>
            <a:pPr lvl="1"/>
            <a:r>
              <a:rPr lang="en-US" altLang="zh-CN" dirty="0"/>
              <a:t>An element </a:t>
            </a:r>
            <a:r>
              <a:rPr lang="en-US" altLang="zh-CN" i="1" dirty="0"/>
              <a:t>a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i="1" dirty="0"/>
              <a:t> A</a:t>
            </a:r>
            <a:r>
              <a:rPr lang="en-US" altLang="zh-CN" dirty="0"/>
              <a:t> is called a </a:t>
            </a:r>
            <a:r>
              <a:rPr lang="en-US" altLang="zh-CN" i="1" dirty="0">
                <a:solidFill>
                  <a:schemeClr val="hlink"/>
                </a:solidFill>
              </a:rPr>
              <a:t>upper bound（</a:t>
            </a:r>
            <a:r>
              <a:rPr lang="zh-CN" altLang="en-US" i="1" dirty="0">
                <a:solidFill>
                  <a:schemeClr val="hlink"/>
                </a:solidFill>
              </a:rPr>
              <a:t>上界）</a:t>
            </a:r>
            <a:r>
              <a:rPr lang="zh-CN" altLang="en-US" dirty="0"/>
              <a:t> </a:t>
            </a:r>
            <a:r>
              <a:rPr lang="en-US" altLang="zh-CN" dirty="0"/>
              <a:t>of </a:t>
            </a:r>
            <a:r>
              <a:rPr lang="en-US" altLang="zh-CN" i="1" dirty="0"/>
              <a:t>B</a:t>
            </a:r>
            <a:r>
              <a:rPr lang="en-US" altLang="zh-CN" dirty="0"/>
              <a:t>  if </a:t>
            </a:r>
            <a:r>
              <a:rPr lang="en-US" altLang="zh-CN" i="1" dirty="0" err="1"/>
              <a:t>b</a:t>
            </a:r>
            <a:r>
              <a:rPr lang="en-US" altLang="zh-CN" dirty="0" err="1"/>
              <a:t>≤</a:t>
            </a:r>
            <a:r>
              <a:rPr lang="en-US" altLang="zh-CN" i="1" dirty="0" err="1"/>
              <a:t>a</a:t>
            </a:r>
            <a:r>
              <a:rPr lang="en-US" altLang="zh-CN" dirty="0"/>
              <a:t> for all </a:t>
            </a:r>
            <a:r>
              <a:rPr lang="en-US" altLang="zh-CN" i="1" dirty="0"/>
              <a:t>b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i="1" dirty="0"/>
              <a:t> B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An element </a:t>
            </a:r>
            <a:r>
              <a:rPr lang="en-US" altLang="zh-CN" i="1" dirty="0"/>
              <a:t>a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i="1" dirty="0"/>
              <a:t> A</a:t>
            </a:r>
            <a:r>
              <a:rPr lang="en-US" altLang="zh-CN" dirty="0"/>
              <a:t> is called a </a:t>
            </a:r>
            <a:r>
              <a:rPr lang="en-US" altLang="zh-CN" i="1" dirty="0">
                <a:solidFill>
                  <a:schemeClr val="hlink"/>
                </a:solidFill>
              </a:rPr>
              <a:t>lower bound（</a:t>
            </a:r>
            <a:r>
              <a:rPr lang="zh-CN" altLang="en-US" i="1" dirty="0">
                <a:solidFill>
                  <a:schemeClr val="hlink"/>
                </a:solidFill>
              </a:rPr>
              <a:t>下界）</a:t>
            </a:r>
            <a:r>
              <a:rPr lang="en-US" altLang="zh-CN" dirty="0"/>
              <a:t>of </a:t>
            </a:r>
            <a:r>
              <a:rPr lang="en-US" altLang="zh-CN" i="1" dirty="0"/>
              <a:t>B</a:t>
            </a:r>
            <a:r>
              <a:rPr lang="en-US" altLang="zh-CN" dirty="0"/>
              <a:t>  if </a:t>
            </a:r>
            <a:r>
              <a:rPr lang="en-US" altLang="zh-CN" i="1" dirty="0" err="1"/>
              <a:t>a</a:t>
            </a:r>
            <a:r>
              <a:rPr lang="en-US" altLang="zh-CN" dirty="0" err="1"/>
              <a:t>≤</a:t>
            </a:r>
            <a:r>
              <a:rPr lang="en-US" altLang="zh-CN" i="1" dirty="0" err="1"/>
              <a:t>b</a:t>
            </a:r>
            <a:r>
              <a:rPr lang="en-US" altLang="zh-CN" dirty="0"/>
              <a:t> for all </a:t>
            </a:r>
            <a:r>
              <a:rPr lang="en-US" altLang="zh-CN" i="1" dirty="0"/>
              <a:t>b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i="1" dirty="0"/>
              <a:t> B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An element </a:t>
            </a:r>
            <a:r>
              <a:rPr lang="en-US" altLang="zh-CN" i="1" dirty="0"/>
              <a:t>a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i="1" dirty="0"/>
              <a:t> A</a:t>
            </a:r>
            <a:r>
              <a:rPr lang="en-US" altLang="zh-CN" dirty="0"/>
              <a:t> is called a </a:t>
            </a:r>
            <a:r>
              <a:rPr lang="en-US" altLang="zh-CN" i="1" dirty="0">
                <a:solidFill>
                  <a:schemeClr val="hlink"/>
                </a:solidFill>
              </a:rPr>
              <a:t>least upper bound</a:t>
            </a:r>
            <a:r>
              <a:rPr lang="en-US" altLang="zh-CN" dirty="0"/>
              <a:t> (LUB) of </a:t>
            </a:r>
            <a:r>
              <a:rPr lang="en-US" altLang="zh-CN" i="1" dirty="0"/>
              <a:t>B</a:t>
            </a:r>
            <a:r>
              <a:rPr lang="en-US" altLang="zh-CN" dirty="0"/>
              <a:t>  if </a:t>
            </a:r>
            <a:r>
              <a:rPr lang="en-US" altLang="zh-CN" i="1" dirty="0"/>
              <a:t>a</a:t>
            </a:r>
            <a:r>
              <a:rPr lang="en-US" altLang="zh-CN" dirty="0"/>
              <a:t> is an upper bound of </a:t>
            </a:r>
            <a:r>
              <a:rPr lang="en-US" altLang="zh-CN" i="1" dirty="0"/>
              <a:t>B</a:t>
            </a:r>
            <a:r>
              <a:rPr lang="en-US" altLang="zh-CN" dirty="0"/>
              <a:t>  and  </a:t>
            </a:r>
            <a:r>
              <a:rPr lang="en-US" altLang="zh-CN" i="1" dirty="0" err="1"/>
              <a:t>a</a:t>
            </a:r>
            <a:r>
              <a:rPr lang="en-US" altLang="zh-CN" dirty="0" err="1"/>
              <a:t>≤</a:t>
            </a:r>
            <a:r>
              <a:rPr lang="en-US" altLang="zh-CN" i="1" dirty="0" err="1"/>
              <a:t>a</a:t>
            </a:r>
            <a:r>
              <a:rPr lang="en-US" altLang="zh-CN" i="1" dirty="0"/>
              <a:t>’</a:t>
            </a:r>
            <a:r>
              <a:rPr lang="en-US" altLang="zh-CN" dirty="0"/>
              <a:t>, whenever </a:t>
            </a:r>
            <a:r>
              <a:rPr lang="en-US" altLang="zh-CN" i="1" dirty="0"/>
              <a:t>a’</a:t>
            </a:r>
            <a:r>
              <a:rPr lang="en-US" altLang="zh-CN" dirty="0"/>
              <a:t> is an upper bound of </a:t>
            </a:r>
            <a:r>
              <a:rPr lang="en-US" altLang="zh-CN" i="1" dirty="0"/>
              <a:t>B</a:t>
            </a:r>
            <a:r>
              <a:rPr lang="en-US" altLang="zh-CN" dirty="0"/>
              <a:t>. </a:t>
            </a:r>
          </a:p>
          <a:p>
            <a:pPr lvl="1"/>
            <a:r>
              <a:rPr lang="en-US" altLang="zh-CN" dirty="0"/>
              <a:t>An element </a:t>
            </a:r>
            <a:r>
              <a:rPr lang="en-US" altLang="zh-CN" i="1" dirty="0"/>
              <a:t>a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i="1" dirty="0"/>
              <a:t> A</a:t>
            </a:r>
            <a:r>
              <a:rPr lang="en-US" altLang="zh-CN" dirty="0"/>
              <a:t> is called a </a:t>
            </a:r>
            <a:r>
              <a:rPr lang="en-US" altLang="zh-CN" i="1" dirty="0">
                <a:solidFill>
                  <a:schemeClr val="hlink"/>
                </a:solidFill>
              </a:rPr>
              <a:t>greatest lower bound</a:t>
            </a:r>
            <a:r>
              <a:rPr lang="en-US" altLang="zh-CN" dirty="0"/>
              <a:t> (GLB) of </a:t>
            </a:r>
            <a:r>
              <a:rPr lang="en-US" altLang="zh-CN" i="1" dirty="0"/>
              <a:t>B</a:t>
            </a:r>
            <a:r>
              <a:rPr lang="en-US" altLang="zh-CN" dirty="0"/>
              <a:t>  if </a:t>
            </a:r>
            <a:r>
              <a:rPr lang="en-US" altLang="zh-CN" i="1" dirty="0"/>
              <a:t>a</a:t>
            </a:r>
            <a:r>
              <a:rPr lang="en-US" altLang="zh-CN" dirty="0"/>
              <a:t> is an lower bound of </a:t>
            </a:r>
            <a:r>
              <a:rPr lang="en-US" altLang="zh-CN" i="1" dirty="0"/>
              <a:t>B</a:t>
            </a:r>
            <a:r>
              <a:rPr lang="en-US" altLang="zh-CN" dirty="0"/>
              <a:t>  and  </a:t>
            </a:r>
            <a:r>
              <a:rPr lang="en-US" altLang="zh-CN" i="1" dirty="0" err="1"/>
              <a:t>a’</a:t>
            </a:r>
            <a:r>
              <a:rPr lang="en-US" altLang="zh-CN" dirty="0" err="1"/>
              <a:t>≤</a:t>
            </a:r>
            <a:r>
              <a:rPr lang="en-US" altLang="zh-CN" i="1" dirty="0" err="1"/>
              <a:t>a</a:t>
            </a:r>
            <a:r>
              <a:rPr lang="en-US" altLang="zh-CN" dirty="0"/>
              <a:t>, whenever </a:t>
            </a:r>
            <a:r>
              <a:rPr lang="en-US" altLang="zh-CN" i="1" dirty="0"/>
              <a:t>a’</a:t>
            </a:r>
            <a:r>
              <a:rPr lang="en-US" altLang="zh-CN" dirty="0"/>
              <a:t> is an lower bound of </a:t>
            </a:r>
            <a:r>
              <a:rPr lang="en-US" altLang="zh-CN" i="1" dirty="0"/>
              <a:t>B</a:t>
            </a:r>
            <a:r>
              <a:rPr lang="en-US" altLang="zh-CN" dirty="0"/>
              <a:t>. </a:t>
            </a:r>
          </a:p>
          <a:p>
            <a:r>
              <a:rPr lang="en-US" altLang="zh-CN" dirty="0"/>
              <a:t>Lattice</a:t>
            </a:r>
          </a:p>
          <a:p>
            <a:pPr lvl="1"/>
            <a:r>
              <a:rPr lang="en-US" altLang="zh-CN" dirty="0" err="1"/>
              <a:t>Sublattice</a:t>
            </a:r>
            <a:endParaRPr lang="en-US" altLang="zh-CN" dirty="0"/>
          </a:p>
          <a:p>
            <a:pPr lvl="1"/>
            <a:r>
              <a:rPr lang="en-US" altLang="zh-CN" i="1" dirty="0">
                <a:solidFill>
                  <a:schemeClr val="hlink"/>
                </a:solidFill>
              </a:rPr>
              <a:t>Isomorphic Lattices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93b8c0ac-132c-4678-96c7-7db16a624f33"/>
  <p:tag name="COMMONDATA" val="eyJoZGlkIjoiYjZhMmY1NGQwZjE0MWY4MTkzZjM4YzBiNDA1ZmM3ZDE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4539</Words>
  <Application>Microsoft Office PowerPoint</Application>
  <PresentationFormat>宽屏</PresentationFormat>
  <Paragraphs>321</Paragraphs>
  <Slides>32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5" baseType="lpstr">
      <vt:lpstr>Euclid</vt:lpstr>
      <vt:lpstr>Euclid Math One</vt:lpstr>
      <vt:lpstr>MT-Extra</vt:lpstr>
      <vt:lpstr>Arial</vt:lpstr>
      <vt:lpstr>Arial Narrow</vt:lpstr>
      <vt:lpstr>Calibri</vt:lpstr>
      <vt:lpstr>Calibri Light</vt:lpstr>
      <vt:lpstr>Symbol</vt:lpstr>
      <vt:lpstr>Times New Roman</vt:lpstr>
      <vt:lpstr>Wingdings</vt:lpstr>
      <vt:lpstr>Office 主题</vt:lpstr>
      <vt:lpstr>Equation</vt:lpstr>
      <vt:lpstr>Bitmap Image</vt:lpstr>
      <vt:lpstr>9 Relations</vt:lpstr>
      <vt:lpstr>9.1 Relations and Their Properties</vt:lpstr>
      <vt:lpstr>9.1 Relations and Their Properties</vt:lpstr>
      <vt:lpstr>9.3 Representing Relations  </vt:lpstr>
      <vt:lpstr>9.4 Closures of Relations</vt:lpstr>
      <vt:lpstr>9.4 Closures of Relations</vt:lpstr>
      <vt:lpstr>9.5 Equivalence Relations</vt:lpstr>
      <vt:lpstr>9.6  Partial Orderings</vt:lpstr>
      <vt:lpstr>9.6  Partial Orderings</vt:lpstr>
      <vt:lpstr>Mathematical structure</vt:lpstr>
      <vt:lpstr>Semigroup</vt:lpstr>
      <vt:lpstr>Products and Quotients of Semigroups</vt:lpstr>
      <vt:lpstr>Products and Quotients of Semigroups</vt:lpstr>
      <vt:lpstr>Groups</vt:lpstr>
      <vt:lpstr>Groups</vt:lpstr>
      <vt:lpstr>PowerPoint 演示文稿</vt:lpstr>
      <vt:lpstr>Products and Quotients of Groups</vt:lpstr>
      <vt:lpstr>Products and Quotients of Groups</vt:lpstr>
      <vt:lpstr>PowerPoint 演示文稿</vt:lpstr>
      <vt:lpstr>PowerPoint 演示文稿</vt:lpstr>
      <vt:lpstr>PowerPoint 演示文稿</vt:lpstr>
      <vt:lpstr>Groups and Coding</vt:lpstr>
      <vt:lpstr>Groups and Coding</vt:lpstr>
      <vt:lpstr>PowerPoint 演示文稿</vt:lpstr>
      <vt:lpstr>Constructing group code </vt:lpstr>
      <vt:lpstr>Constructing group code </vt:lpstr>
      <vt:lpstr>Decoding and Error Correction </vt:lpstr>
      <vt:lpstr>Maximum  likelihood technique</vt:lpstr>
      <vt:lpstr>Coset leader</vt:lpstr>
      <vt:lpstr>Constructing maximum likelihood decoding function associated with a given group code</vt:lpstr>
      <vt:lpstr>Syndrome</vt:lpstr>
      <vt:lpstr>Syndrome and decoding procedure for group code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ideas for review</dc:title>
  <dc:creator>yj</dc:creator>
  <cp:lastModifiedBy>L C</cp:lastModifiedBy>
  <cp:revision>69</cp:revision>
  <dcterms:created xsi:type="dcterms:W3CDTF">2019-10-15T03:12:00Z</dcterms:created>
  <dcterms:modified xsi:type="dcterms:W3CDTF">2022-10-21T09:41:18Z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2052-11.1.0.12598</vt:lpwstr>
  </property>
  <property fmtid="{D5CDD505-2E9C-101B-9397-08002B2CF9AE}" pid="3" name="ICV">
    <vt:lpwstr>96F615B0EBF44E27B55FC79544DC639C</vt:lpwstr>
  </property>
</Properties>
</file>